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Golos Text"/>
      <p:regular r:id="rId28"/>
      <p:bold r:id="rId29"/>
    </p:embeddedFont>
    <p:embeddedFont>
      <p:font typeface="Commissioner"/>
      <p:regular r:id="rId30"/>
      <p:bold r:id="rId31"/>
    </p:embeddedFont>
    <p:embeddedFont>
      <p:font typeface="Golos Text SemiBo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9E9FE0-0F37-4CBF-A458-FE65317D386E}">
  <a:tblStyle styleId="{639E9FE0-0F37-4CBF-A458-FE65317D38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GolosTex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losTex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missioner-bold.fntdata"/><Relationship Id="rId30" Type="http://schemas.openxmlformats.org/officeDocument/2006/relationships/font" Target="fonts/Commissioner-regular.fntdata"/><Relationship Id="rId11" Type="http://schemas.openxmlformats.org/officeDocument/2006/relationships/slide" Target="slides/slide6.xml"/><Relationship Id="rId33" Type="http://schemas.openxmlformats.org/officeDocument/2006/relationships/font" Target="fonts/GolosTextSemiBold-bold.fntdata"/><Relationship Id="rId10" Type="http://schemas.openxmlformats.org/officeDocument/2006/relationships/slide" Target="slides/slide5.xml"/><Relationship Id="rId32" Type="http://schemas.openxmlformats.org/officeDocument/2006/relationships/font" Target="fonts/GolosTextSemiBo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47bfd1ed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747bfd1ed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a1d641e783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a1d641e783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Lower variance explained → more heterogeneity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Environmental exposures not one-dimensional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Twin separation noticeably larger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Reflects accumulated lived experience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Environment differentiates over adulthood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a1d641e783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a1d641e783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Clusters align with health risk profiles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Reasonable cohesion (silhouette score)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Many twins assigned same cluster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Suggests biological stability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Reinforces baseline interpretation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a1d641e783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a1d641e783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Weaker cluster separation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Greater within-cluster variability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Twins often split across clusters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Environment less structured than biology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Indicates diffuse accumulation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a1d641e783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a1d641e783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Shift from structure → prediction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SRH as outcome variable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Compare model performance + interpretability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Linear vs nonlinear approaches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Within-pair vs population-level modeling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a1d641e783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a1d641e783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Uses within-pair differences only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Predicts relative health, not absolute level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Most twins classified as similar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Divergence exists but hard to predict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Reflects subtle, noisy processes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Hyperparameters: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Kernel: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rbf (radial basis function)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C: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2.0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Controls margin vs. misclassification tradeoff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Gamma: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"scale"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 width,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scaled by feature variance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weight: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"balanced"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Adjusts for class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imbalance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a1d641e783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a1d641e783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Population-level SRH prediction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Interpretable coefficients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Education, exercise protective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Chronic conditions harmfu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Environmental effects comparable to biological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Hyperparameters: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Penalty: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“elasticnet”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Solver: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“saga”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Required for elasticnet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L1 ratio: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Equal mix of L1 and L2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weight: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“balanced”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iterations: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5000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a1d641e783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a1d641e783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Allows nonlinear relationships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Similar performance to logistic model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Age and BMI dominate importance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Environmental predictors persist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Limited complex interactions detected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Hyperparameters: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trees: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300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0.05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Smaller steps -&gt; more stable learning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depth: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Shallow trees to prevent overfitting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Subsample: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0.8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Stochastic gradient boosting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a1d641e783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a1d641e783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Repeated observations per individual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Random intercepts for family + person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Separates baseline from change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Accounts for dependency in data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Focus on variance decomposition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700180658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70018065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the Longitudinal Model Is Doing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Follows the same individuals across MIDUS waves (M1, M2, M3)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all time points at once, not separately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each family to have its own baseline health level and a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llows each individual to have their own baseline health level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Measures how self-rated health changes over time, not just differences between people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Separates aging effects (wave) from predictor effects (biology and environment)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the Results Mean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Self-rated health declines over time on average (negative wave effects)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Biological burden (higher BMI, diabetes, depression) is linked to worse health across adulthood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and behavioral factors (education, income, exercise) are linked to better health trajectories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after accounting for shared family background, environmental factors still matter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differences among similar individuals emerge and grow over time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70018065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70018065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Biology sets starting point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Environment shapes divergence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Unsupervised + supervised agree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Longitudinal confirms persistence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Results align with theory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1d641e78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a1d641e78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≠ genetics alone → lived experience matters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datasets mix biology + environment → confounding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Twins control for genes + early upbringing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Differences later in life → more likely environmental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 lets us compare patterns, prediction, and change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7003c8127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7003c8127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Health not genetically predetermined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Modifiable factors matter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Prevention over treatment framing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Policy relevance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ML helps identify leverage points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003c81276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003c8127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Incorporate zygosity explicitly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Add objective biomarkers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Explore sensitive periods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Causal ML approaches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Generalize beyond twins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7003c8127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7003c8127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Shared biology ≠ identical outcomes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Environment dominates adult variation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Divergence increases with age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Multiple models converge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Strong life-course evidence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23ba269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23ba269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SRH validated as strong proxy for real health outcomes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Heritability explains baseline, not life-course divergence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Life-course theory → cumulative exposure over time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Social determinants persist beyond early life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Gap: limited ML work using twin designs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1d641e78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a1d641e78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MIDUS = national, longitudinal adult health study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Focus on twin subsample for within-family control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Three waves → midlife to later adulthood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Mix of biological, behavioral, socioeconomic features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Enables cross-sectional + longitudinal analysis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b04804ec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b04804ec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Different data structures for different questions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Wide → baseline comparisons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Long → repeated measures over time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Differences → isolate non-shared influences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Scaling needed for fair coefficient comparison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1d641e78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a1d641e78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Which factors best explain adult SRH variation?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Do twins diverge biologically or environmentally?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Can divergence be predicted within pairs?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Do effects strengthen or weaken with age?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a1d641e78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a1d641e78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Each model answers a distinct question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Unsupervised → structure, similarity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Supervised → prediction, importance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Longitudinal → variance + change over time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Converging evidence across methods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a1d641e783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a1d641e783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No outcome used at this stage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Goal: see natural organization of features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PCA → dominant dimensions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Clustering → similarity groupings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Twin overlays → divergence vs similarity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a1d641e783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a1d641e783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PC1 captures overall disease burden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PC2 reflects mental / respiratory health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Twins cluster tightly in PCA space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Short connecting lines → biological similarity</a:t>
            </a:r>
            <a:b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Supports shared physiological baseline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reepik.com/" TargetMode="External"/><Relationship Id="rId4" Type="http://schemas.openxmlformats.org/officeDocument/2006/relationships/hyperlink" Target="https://freepik.com/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014550"/>
            <a:ext cx="5602200" cy="22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315975"/>
            <a:ext cx="56022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1604400" y="1354558"/>
            <a:ext cx="5935200" cy="18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604400" y="3199142"/>
            <a:ext cx="59352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71" name="Google Shape;71;p11"/>
          <p:cNvSpPr/>
          <p:nvPr/>
        </p:nvSpPr>
        <p:spPr>
          <a:xfrm rot="10800000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1"/>
          <p:cNvGrpSpPr/>
          <p:nvPr/>
        </p:nvGrpSpPr>
        <p:grpSpPr>
          <a:xfrm rot="10800000">
            <a:off x="-55325" y="0"/>
            <a:ext cx="9199325" cy="4604000"/>
            <a:chOff x="-55375" y="539500"/>
            <a:chExt cx="9199325" cy="4604000"/>
          </a:xfrm>
        </p:grpSpPr>
        <p:cxnSp>
          <p:nvCxnSpPr>
            <p:cNvPr id="73" name="Google Shape;73;p11"/>
            <p:cNvCxnSpPr/>
            <p:nvPr/>
          </p:nvCxnSpPr>
          <p:spPr>
            <a:xfrm>
              <a:off x="-55375" y="4608575"/>
              <a:ext cx="456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11"/>
            <p:cNvCxnSpPr/>
            <p:nvPr/>
          </p:nvCxnSpPr>
          <p:spPr>
            <a:xfrm>
              <a:off x="2576350" y="539500"/>
              <a:ext cx="6567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11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1936100" y="2129352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1936100" y="1370275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3" type="title"/>
          </p:nvPr>
        </p:nvSpPr>
        <p:spPr>
          <a:xfrm>
            <a:off x="993600" y="1483400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4" type="subTitle"/>
          </p:nvPr>
        </p:nvSpPr>
        <p:spPr>
          <a:xfrm>
            <a:off x="1936100" y="3827175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1936100" y="3068200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6" type="title"/>
          </p:nvPr>
        </p:nvSpPr>
        <p:spPr>
          <a:xfrm>
            <a:off x="993600" y="3179712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7" type="subTitle"/>
          </p:nvPr>
        </p:nvSpPr>
        <p:spPr>
          <a:xfrm>
            <a:off x="5969570" y="2129352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8" type="subTitle"/>
          </p:nvPr>
        </p:nvSpPr>
        <p:spPr>
          <a:xfrm>
            <a:off x="5969570" y="1370275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9" type="title"/>
          </p:nvPr>
        </p:nvSpPr>
        <p:spPr>
          <a:xfrm>
            <a:off x="5033780" y="1483400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3" type="subTitle"/>
          </p:nvPr>
        </p:nvSpPr>
        <p:spPr>
          <a:xfrm>
            <a:off x="5969570" y="3827175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4" type="subTitle"/>
          </p:nvPr>
        </p:nvSpPr>
        <p:spPr>
          <a:xfrm>
            <a:off x="5969570" y="3068200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15" type="title"/>
          </p:nvPr>
        </p:nvSpPr>
        <p:spPr>
          <a:xfrm>
            <a:off x="5033780" y="3179712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cxnSp>
        <p:nvCxnSpPr>
          <p:cNvPr id="91" name="Google Shape;91;p1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83150" y="3920175"/>
            <a:ext cx="7577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83150" y="1722374"/>
            <a:ext cx="7577700" cy="21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1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95" name="Google Shape;95;p14"/>
          <p:cNvCxnSpPr/>
          <p:nvPr/>
        </p:nvCxnSpPr>
        <p:spPr>
          <a:xfrm rot="10800000">
            <a:off x="75" y="4876025"/>
            <a:ext cx="82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 flipH="1">
            <a:off x="2052825" y="2036300"/>
            <a:ext cx="55791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98" name="Google Shape;98;p15"/>
          <p:cNvSpPr txBox="1"/>
          <p:nvPr>
            <p:ph hasCustomPrompt="1" idx="2" type="title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 flipH="1">
            <a:off x="2052825" y="3573275"/>
            <a:ext cx="55791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100" name="Google Shape;100;p15"/>
          <p:cNvSpPr/>
          <p:nvPr/>
        </p:nvSpPr>
        <p:spPr>
          <a:xfrm flipH="1">
            <a:off x="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5"/>
          <p:cNvCxnSpPr/>
          <p:nvPr/>
        </p:nvCxnSpPr>
        <p:spPr>
          <a:xfrm rot="10800000">
            <a:off x="0" y="4876025"/>
            <a:ext cx="487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713225" y="358247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hasCustomPrompt="1" idx="2" type="title"/>
          </p:nvPr>
        </p:nvSpPr>
        <p:spPr>
          <a:xfrm>
            <a:off x="713225" y="1575103"/>
            <a:ext cx="24003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6"/>
          <p:cNvSpPr txBox="1"/>
          <p:nvPr>
            <p:ph idx="3" type="subTitle"/>
          </p:nvPr>
        </p:nvSpPr>
        <p:spPr>
          <a:xfrm>
            <a:off x="713225" y="2654575"/>
            <a:ext cx="2400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4" type="subTitle"/>
          </p:nvPr>
        </p:nvSpPr>
        <p:spPr>
          <a:xfrm>
            <a:off x="6030475" y="358247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hasCustomPrompt="1" idx="5" type="title"/>
          </p:nvPr>
        </p:nvSpPr>
        <p:spPr>
          <a:xfrm>
            <a:off x="6030475" y="1575103"/>
            <a:ext cx="24003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/>
          <p:nvPr>
            <p:ph idx="6" type="subTitle"/>
          </p:nvPr>
        </p:nvSpPr>
        <p:spPr>
          <a:xfrm>
            <a:off x="6030475" y="2654575"/>
            <a:ext cx="2400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7" type="subTitle"/>
          </p:nvPr>
        </p:nvSpPr>
        <p:spPr>
          <a:xfrm>
            <a:off x="3371850" y="358247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hasCustomPrompt="1" idx="8" type="title"/>
          </p:nvPr>
        </p:nvSpPr>
        <p:spPr>
          <a:xfrm>
            <a:off x="3371850" y="1575103"/>
            <a:ext cx="24003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6"/>
          <p:cNvSpPr txBox="1"/>
          <p:nvPr>
            <p:ph idx="9" type="subTitle"/>
          </p:nvPr>
        </p:nvSpPr>
        <p:spPr>
          <a:xfrm>
            <a:off x="3371850" y="2654575"/>
            <a:ext cx="2400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cxnSp>
        <p:nvCxnSpPr>
          <p:cNvPr id="113" name="Google Shape;113;p16"/>
          <p:cNvCxnSpPr/>
          <p:nvPr/>
        </p:nvCxnSpPr>
        <p:spPr>
          <a:xfrm rot="10800000">
            <a:off x="5035800" y="4797575"/>
            <a:ext cx="410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2370900" y="1278125"/>
            <a:ext cx="4402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hasCustomPrompt="1" type="title"/>
          </p:nvPr>
        </p:nvSpPr>
        <p:spPr>
          <a:xfrm>
            <a:off x="2370900" y="572825"/>
            <a:ext cx="44022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7"/>
          <p:cNvSpPr txBox="1"/>
          <p:nvPr>
            <p:ph idx="2" type="subTitle"/>
          </p:nvPr>
        </p:nvSpPr>
        <p:spPr>
          <a:xfrm>
            <a:off x="2370900" y="4087875"/>
            <a:ext cx="4402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hasCustomPrompt="1" idx="3" type="title"/>
          </p:nvPr>
        </p:nvSpPr>
        <p:spPr>
          <a:xfrm>
            <a:off x="2370900" y="3382575"/>
            <a:ext cx="44022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17"/>
          <p:cNvSpPr txBox="1"/>
          <p:nvPr>
            <p:ph idx="4" type="subTitle"/>
          </p:nvPr>
        </p:nvSpPr>
        <p:spPr>
          <a:xfrm>
            <a:off x="2370900" y="2683000"/>
            <a:ext cx="4402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hasCustomPrompt="1" idx="5" type="title"/>
          </p:nvPr>
        </p:nvSpPr>
        <p:spPr>
          <a:xfrm>
            <a:off x="2370900" y="1977700"/>
            <a:ext cx="44022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21" name="Google Shape;121;p17"/>
          <p:cNvGrpSpPr/>
          <p:nvPr/>
        </p:nvGrpSpPr>
        <p:grpSpPr>
          <a:xfrm>
            <a:off x="711250" y="-125"/>
            <a:ext cx="7719525" cy="5143625"/>
            <a:chOff x="711250" y="-125"/>
            <a:chExt cx="7719525" cy="5143625"/>
          </a:xfrm>
        </p:grpSpPr>
        <p:cxnSp>
          <p:nvCxnSpPr>
            <p:cNvPr id="122" name="Google Shape;122;p17"/>
            <p:cNvCxnSpPr/>
            <p:nvPr/>
          </p:nvCxnSpPr>
          <p:spPr>
            <a:xfrm rot="10800000">
              <a:off x="711250" y="2191500"/>
              <a:ext cx="0" cy="295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7"/>
            <p:cNvCxnSpPr/>
            <p:nvPr/>
          </p:nvCxnSpPr>
          <p:spPr>
            <a:xfrm rot="10800000">
              <a:off x="8430775" y="-125"/>
              <a:ext cx="0" cy="219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26" name="Google Shape;126;p18"/>
          <p:cNvGrpSpPr/>
          <p:nvPr/>
        </p:nvGrpSpPr>
        <p:grpSpPr>
          <a:xfrm flipH="1">
            <a:off x="0" y="4876025"/>
            <a:ext cx="9144000" cy="267600"/>
            <a:chOff x="0" y="4876025"/>
            <a:chExt cx="9144000" cy="267600"/>
          </a:xfrm>
        </p:grpSpPr>
        <p:sp>
          <p:nvSpPr>
            <p:cNvPr id="127" name="Google Shape;127;p18"/>
            <p:cNvSpPr/>
            <p:nvPr/>
          </p:nvSpPr>
          <p:spPr>
            <a:xfrm>
              <a:off x="0" y="4876025"/>
              <a:ext cx="9144000" cy="2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" name="Google Shape;128;p1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_1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131" name="Google Shape;131;p19"/>
          <p:cNvCxnSpPr/>
          <p:nvPr/>
        </p:nvCxnSpPr>
        <p:spPr>
          <a:xfrm>
            <a:off x="0" y="262400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0"/>
          <p:cNvGrpSpPr/>
          <p:nvPr/>
        </p:nvGrpSpPr>
        <p:grpSpPr>
          <a:xfrm>
            <a:off x="0" y="0"/>
            <a:ext cx="9144075" cy="5143500"/>
            <a:chOff x="0" y="0"/>
            <a:chExt cx="9144075" cy="5143500"/>
          </a:xfrm>
        </p:grpSpPr>
        <p:sp>
          <p:nvSpPr>
            <p:cNvPr id="134" name="Google Shape;134;p20"/>
            <p:cNvSpPr/>
            <p:nvPr/>
          </p:nvSpPr>
          <p:spPr>
            <a:xfrm>
              <a:off x="4185975" y="4426700"/>
              <a:ext cx="4958100" cy="71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0" y="0"/>
              <a:ext cx="852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20"/>
          <p:cNvSpPr txBox="1"/>
          <p:nvPr>
            <p:ph type="title"/>
          </p:nvPr>
        </p:nvSpPr>
        <p:spPr>
          <a:xfrm>
            <a:off x="4082225" y="544275"/>
            <a:ext cx="4224300" cy="12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2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4082150" y="1747875"/>
            <a:ext cx="42243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grpSp>
        <p:nvGrpSpPr>
          <p:cNvPr id="138" name="Google Shape;138;p20"/>
          <p:cNvGrpSpPr/>
          <p:nvPr/>
        </p:nvGrpSpPr>
        <p:grpSpPr>
          <a:xfrm>
            <a:off x="150" y="539500"/>
            <a:ext cx="8430625" cy="4604000"/>
            <a:chOff x="150" y="539500"/>
            <a:chExt cx="8430625" cy="4604000"/>
          </a:xfrm>
        </p:grpSpPr>
        <p:cxnSp>
          <p:nvCxnSpPr>
            <p:cNvPr id="139" name="Google Shape;139;p20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20"/>
            <p:cNvCxnSpPr/>
            <p:nvPr/>
          </p:nvCxnSpPr>
          <p:spPr>
            <a:xfrm rot="10800000">
              <a:off x="150" y="539500"/>
              <a:ext cx="433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1" name="Google Shape;141;p20"/>
          <p:cNvSpPr/>
          <p:nvPr>
            <p:ph idx="2" type="pic"/>
          </p:nvPr>
        </p:nvSpPr>
        <p:spPr>
          <a:xfrm>
            <a:off x="592075" y="544275"/>
            <a:ext cx="3312000" cy="388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1512075" y="2036300"/>
            <a:ext cx="49449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12075" y="3573275"/>
            <a:ext cx="49449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1691100" y="1759300"/>
            <a:ext cx="5761800" cy="20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5" name="Google Shape;145;p21"/>
          <p:cNvSpPr/>
          <p:nvPr/>
        </p:nvSpPr>
        <p:spPr>
          <a:xfrm flipH="1">
            <a:off x="0" y="487590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1"/>
          <p:cNvGrpSpPr/>
          <p:nvPr/>
        </p:nvGrpSpPr>
        <p:grpSpPr>
          <a:xfrm>
            <a:off x="276825" y="267475"/>
            <a:ext cx="8860200" cy="4876025"/>
            <a:chOff x="276825" y="267475"/>
            <a:chExt cx="8860200" cy="4876025"/>
          </a:xfrm>
        </p:grpSpPr>
        <p:cxnSp>
          <p:nvCxnSpPr>
            <p:cNvPr id="147" name="Google Shape;147;p21"/>
            <p:cNvCxnSpPr/>
            <p:nvPr/>
          </p:nvCxnSpPr>
          <p:spPr>
            <a:xfrm rot="10800000">
              <a:off x="276825" y="2571900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21"/>
            <p:cNvCxnSpPr/>
            <p:nvPr/>
          </p:nvCxnSpPr>
          <p:spPr>
            <a:xfrm>
              <a:off x="4565025" y="267475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948325" y="1185562"/>
            <a:ext cx="4863300" cy="8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948325" y="2112038"/>
            <a:ext cx="48633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/>
          <p:nvPr/>
        </p:nvSpPr>
        <p:spPr>
          <a:xfrm flipH="1" rot="10800000"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 flipH="1" rot="10800000">
            <a:off x="-55375" y="0"/>
            <a:ext cx="9199250" cy="4604000"/>
            <a:chOff x="-55375" y="539500"/>
            <a:chExt cx="9199250" cy="4604000"/>
          </a:xfrm>
        </p:grpSpPr>
        <p:cxnSp>
          <p:nvCxnSpPr>
            <p:cNvPr id="154" name="Google Shape;154;p22"/>
            <p:cNvCxnSpPr/>
            <p:nvPr/>
          </p:nvCxnSpPr>
          <p:spPr>
            <a:xfrm>
              <a:off x="-55375" y="4608575"/>
              <a:ext cx="457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22"/>
            <p:cNvCxnSpPr/>
            <p:nvPr/>
          </p:nvCxnSpPr>
          <p:spPr>
            <a:xfrm>
              <a:off x="4585075" y="539500"/>
              <a:ext cx="45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2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1262175" y="1023602"/>
            <a:ext cx="2890500" cy="16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1262175" y="2702272"/>
            <a:ext cx="28905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23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162" name="Google Shape;162;p23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23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4746800" y="1023600"/>
            <a:ext cx="2630100" cy="15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" type="subTitle"/>
          </p:nvPr>
        </p:nvSpPr>
        <p:spPr>
          <a:xfrm>
            <a:off x="4746800" y="2545055"/>
            <a:ext cx="26301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7" name="Google Shape;167;p24"/>
          <p:cNvGrpSpPr/>
          <p:nvPr/>
        </p:nvGrpSpPr>
        <p:grpSpPr>
          <a:xfrm flipH="1">
            <a:off x="0" y="0"/>
            <a:ext cx="9144075" cy="5143500"/>
            <a:chOff x="0" y="0"/>
            <a:chExt cx="9144075" cy="5143500"/>
          </a:xfrm>
        </p:grpSpPr>
        <p:grpSp>
          <p:nvGrpSpPr>
            <p:cNvPr id="168" name="Google Shape;168;p24"/>
            <p:cNvGrpSpPr/>
            <p:nvPr/>
          </p:nvGrpSpPr>
          <p:grpSpPr>
            <a:xfrm>
              <a:off x="0" y="0"/>
              <a:ext cx="9144075" cy="5143500"/>
              <a:chOff x="0" y="0"/>
              <a:chExt cx="9144075" cy="5143500"/>
            </a:xfrm>
          </p:grpSpPr>
          <p:sp>
            <p:nvSpPr>
              <p:cNvPr id="169" name="Google Shape;169;p24"/>
              <p:cNvSpPr/>
              <p:nvPr/>
            </p:nvSpPr>
            <p:spPr>
              <a:xfrm>
                <a:off x="4185975" y="4608575"/>
                <a:ext cx="4958100" cy="529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4"/>
              <p:cNvSpPr/>
              <p:nvPr/>
            </p:nvSpPr>
            <p:spPr>
              <a:xfrm>
                <a:off x="0" y="0"/>
                <a:ext cx="8529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24"/>
            <p:cNvGrpSpPr/>
            <p:nvPr/>
          </p:nvGrpSpPr>
          <p:grpSpPr>
            <a:xfrm>
              <a:off x="150" y="539500"/>
              <a:ext cx="8430625" cy="4604000"/>
              <a:chOff x="150" y="539500"/>
              <a:chExt cx="8430625" cy="4604000"/>
            </a:xfrm>
          </p:grpSpPr>
          <p:cxnSp>
            <p:nvCxnSpPr>
              <p:cNvPr id="172" name="Google Shape;172;p24"/>
              <p:cNvCxnSpPr/>
              <p:nvPr/>
            </p:nvCxnSpPr>
            <p:spPr>
              <a:xfrm rot="10800000">
                <a:off x="8430775" y="805200"/>
                <a:ext cx="0" cy="433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" name="Google Shape;173;p24"/>
              <p:cNvCxnSpPr/>
              <p:nvPr/>
            </p:nvCxnSpPr>
            <p:spPr>
              <a:xfrm rot="10800000">
                <a:off x="150" y="539500"/>
                <a:ext cx="4336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713225" y="1682875"/>
            <a:ext cx="37809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2" type="body"/>
          </p:nvPr>
        </p:nvSpPr>
        <p:spPr>
          <a:xfrm>
            <a:off x="4651325" y="1682875"/>
            <a:ext cx="37809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3" type="subTitle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5"/>
          <p:cNvSpPr/>
          <p:nvPr/>
        </p:nvSpPr>
        <p:spPr>
          <a:xfrm flipH="1">
            <a:off x="71340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25"/>
          <p:cNvGrpSpPr/>
          <p:nvPr/>
        </p:nvGrpSpPr>
        <p:grpSpPr>
          <a:xfrm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181" name="Google Shape;181;p25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25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>
            <p:ph idx="1" type="subTitle"/>
          </p:nvPr>
        </p:nvSpPr>
        <p:spPr>
          <a:xfrm>
            <a:off x="1106875" y="1964500"/>
            <a:ext cx="32004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2" type="subTitle"/>
          </p:nvPr>
        </p:nvSpPr>
        <p:spPr>
          <a:xfrm>
            <a:off x="4836725" y="1964500"/>
            <a:ext cx="32004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6"/>
          <p:cNvSpPr/>
          <p:nvPr/>
        </p:nvSpPr>
        <p:spPr>
          <a:xfrm rot="10800000">
            <a:off x="8860200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26"/>
          <p:cNvGrpSpPr/>
          <p:nvPr/>
        </p:nvGrpSpPr>
        <p:grpSpPr>
          <a:xfrm rot="10800000">
            <a:off x="-125" y="267450"/>
            <a:ext cx="9002225" cy="4876050"/>
            <a:chOff x="141900" y="-26"/>
            <a:chExt cx="9002225" cy="4876050"/>
          </a:xfrm>
        </p:grpSpPr>
        <p:cxnSp>
          <p:nvCxnSpPr>
            <p:cNvPr id="189" name="Google Shape;189;p26"/>
            <p:cNvCxnSpPr/>
            <p:nvPr/>
          </p:nvCxnSpPr>
          <p:spPr>
            <a:xfrm>
              <a:off x="7404125" y="4876024"/>
              <a:ext cx="174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2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713263" y="340652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2" type="subTitle"/>
          </p:nvPr>
        </p:nvSpPr>
        <p:spPr>
          <a:xfrm>
            <a:off x="713263" y="2785375"/>
            <a:ext cx="2400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195" name="Google Shape;195;p27"/>
          <p:cNvSpPr txBox="1"/>
          <p:nvPr>
            <p:ph idx="3" type="subTitle"/>
          </p:nvPr>
        </p:nvSpPr>
        <p:spPr>
          <a:xfrm>
            <a:off x="6030438" y="340652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4" type="subTitle"/>
          </p:nvPr>
        </p:nvSpPr>
        <p:spPr>
          <a:xfrm>
            <a:off x="6030438" y="2782400"/>
            <a:ext cx="2400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5" type="subTitle"/>
          </p:nvPr>
        </p:nvSpPr>
        <p:spPr>
          <a:xfrm>
            <a:off x="3371850" y="340652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6" type="subTitle"/>
          </p:nvPr>
        </p:nvSpPr>
        <p:spPr>
          <a:xfrm>
            <a:off x="3371850" y="2782400"/>
            <a:ext cx="2400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01" name="Google Shape;201;p28"/>
          <p:cNvSpPr txBox="1"/>
          <p:nvPr>
            <p:ph idx="1" type="subTitle"/>
          </p:nvPr>
        </p:nvSpPr>
        <p:spPr>
          <a:xfrm>
            <a:off x="865625" y="3694227"/>
            <a:ext cx="2262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2" type="subTitle"/>
          </p:nvPr>
        </p:nvSpPr>
        <p:spPr>
          <a:xfrm>
            <a:off x="865625" y="3103975"/>
            <a:ext cx="22626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3" type="subTitle"/>
          </p:nvPr>
        </p:nvSpPr>
        <p:spPr>
          <a:xfrm>
            <a:off x="6015775" y="3694227"/>
            <a:ext cx="2262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4" type="subTitle"/>
          </p:nvPr>
        </p:nvSpPr>
        <p:spPr>
          <a:xfrm>
            <a:off x="6015775" y="3103975"/>
            <a:ext cx="22626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05" name="Google Shape;205;p28"/>
          <p:cNvSpPr txBox="1"/>
          <p:nvPr>
            <p:ph idx="5" type="subTitle"/>
          </p:nvPr>
        </p:nvSpPr>
        <p:spPr>
          <a:xfrm>
            <a:off x="3440700" y="3694227"/>
            <a:ext cx="2262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6" type="subTitle"/>
          </p:nvPr>
        </p:nvSpPr>
        <p:spPr>
          <a:xfrm>
            <a:off x="3440700" y="3103975"/>
            <a:ext cx="22626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07" name="Google Shape;207;p28"/>
          <p:cNvSpPr/>
          <p:nvPr/>
        </p:nvSpPr>
        <p:spPr>
          <a:xfrm>
            <a:off x="0" y="4876025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28"/>
          <p:cNvGrpSpPr/>
          <p:nvPr/>
        </p:nvGrpSpPr>
        <p:grpSpPr>
          <a:xfrm>
            <a:off x="283800" y="-48"/>
            <a:ext cx="8860200" cy="5009873"/>
            <a:chOff x="283800" y="-48"/>
            <a:chExt cx="8860200" cy="5009873"/>
          </a:xfrm>
        </p:grpSpPr>
        <p:cxnSp>
          <p:nvCxnSpPr>
            <p:cNvPr id="209" name="Google Shape;209;p2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28"/>
            <p:cNvCxnSpPr/>
            <p:nvPr/>
          </p:nvCxnSpPr>
          <p:spPr>
            <a:xfrm rot="10800000">
              <a:off x="283800" y="-48"/>
              <a:ext cx="0" cy="2919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1" type="subTitle"/>
          </p:nvPr>
        </p:nvSpPr>
        <p:spPr>
          <a:xfrm>
            <a:off x="1877250" y="1850002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2" type="subTitle"/>
          </p:nvPr>
        </p:nvSpPr>
        <p:spPr>
          <a:xfrm>
            <a:off x="1877250" y="1375200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3" type="subTitle"/>
          </p:nvPr>
        </p:nvSpPr>
        <p:spPr>
          <a:xfrm>
            <a:off x="1877250" y="3515601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4" type="subTitle"/>
          </p:nvPr>
        </p:nvSpPr>
        <p:spPr>
          <a:xfrm>
            <a:off x="1877250" y="3040799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5" type="subTitle"/>
          </p:nvPr>
        </p:nvSpPr>
        <p:spPr>
          <a:xfrm>
            <a:off x="6112075" y="1850002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6" type="subTitle"/>
          </p:nvPr>
        </p:nvSpPr>
        <p:spPr>
          <a:xfrm>
            <a:off x="6112075" y="1375200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19" name="Google Shape;219;p29"/>
          <p:cNvSpPr txBox="1"/>
          <p:nvPr>
            <p:ph idx="7" type="subTitle"/>
          </p:nvPr>
        </p:nvSpPr>
        <p:spPr>
          <a:xfrm>
            <a:off x="6112075" y="3515601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8" type="subTitle"/>
          </p:nvPr>
        </p:nvSpPr>
        <p:spPr>
          <a:xfrm>
            <a:off x="6112075" y="3040799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21" name="Google Shape;221;p29"/>
          <p:cNvSpPr/>
          <p:nvPr/>
        </p:nvSpPr>
        <p:spPr>
          <a:xfrm flipH="1">
            <a:off x="886020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9"/>
          <p:cNvCxnSpPr/>
          <p:nvPr/>
        </p:nvCxnSpPr>
        <p:spPr>
          <a:xfrm rot="10800000">
            <a:off x="9002100" y="-26"/>
            <a:ext cx="0" cy="395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7132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7132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60304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60304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7" type="subTitle"/>
          </p:nvPr>
        </p:nvSpPr>
        <p:spPr>
          <a:xfrm>
            <a:off x="2042531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0"/>
          <p:cNvSpPr txBox="1"/>
          <p:nvPr>
            <p:ph idx="8" type="subTitle"/>
          </p:nvPr>
        </p:nvSpPr>
        <p:spPr>
          <a:xfrm>
            <a:off x="2042531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9" type="subTitle"/>
          </p:nvPr>
        </p:nvSpPr>
        <p:spPr>
          <a:xfrm>
            <a:off x="4701169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 txBox="1"/>
          <p:nvPr>
            <p:ph idx="13" type="subTitle"/>
          </p:nvPr>
        </p:nvSpPr>
        <p:spPr>
          <a:xfrm>
            <a:off x="4701169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35" name="Google Shape;235;p30"/>
          <p:cNvSpPr/>
          <p:nvPr/>
        </p:nvSpPr>
        <p:spPr>
          <a:xfrm>
            <a:off x="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30"/>
          <p:cNvGrpSpPr/>
          <p:nvPr/>
        </p:nvGrpSpPr>
        <p:grpSpPr>
          <a:xfrm flipH="1"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237" name="Google Shape;237;p30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30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flipH="1">
            <a:off x="0" y="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150" y="0"/>
            <a:ext cx="8860050" cy="4876025"/>
            <a:chOff x="150" y="0"/>
            <a:chExt cx="8860050" cy="4876025"/>
          </a:xfrm>
        </p:grpSpPr>
        <p:cxnSp>
          <p:nvCxnSpPr>
            <p:cNvPr id="27" name="Google Shape;27;p4"/>
            <p:cNvCxnSpPr/>
            <p:nvPr/>
          </p:nvCxnSpPr>
          <p:spPr>
            <a:xfrm>
              <a:off x="8860200" y="0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4"/>
            <p:cNvCxnSpPr/>
            <p:nvPr/>
          </p:nvCxnSpPr>
          <p:spPr>
            <a:xfrm rot="10800000">
              <a:off x="150" y="4876025"/>
              <a:ext cx="8444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idx="1" type="subTitle"/>
          </p:nvPr>
        </p:nvSpPr>
        <p:spPr>
          <a:xfrm>
            <a:off x="713244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1"/>
          <p:cNvSpPr txBox="1"/>
          <p:nvPr>
            <p:ph idx="2" type="subTitle"/>
          </p:nvPr>
        </p:nvSpPr>
        <p:spPr>
          <a:xfrm>
            <a:off x="713244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3" type="subTitle"/>
          </p:nvPr>
        </p:nvSpPr>
        <p:spPr>
          <a:xfrm>
            <a:off x="6030456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4" type="subTitle"/>
          </p:nvPr>
        </p:nvSpPr>
        <p:spPr>
          <a:xfrm>
            <a:off x="6030456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5" type="subTitle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6" type="subTitle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7" type="subTitle"/>
          </p:nvPr>
        </p:nvSpPr>
        <p:spPr>
          <a:xfrm>
            <a:off x="713244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8" type="subTitle"/>
          </p:nvPr>
        </p:nvSpPr>
        <p:spPr>
          <a:xfrm>
            <a:off x="713244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49" name="Google Shape;249;p31"/>
          <p:cNvSpPr txBox="1"/>
          <p:nvPr>
            <p:ph idx="9" type="subTitle"/>
          </p:nvPr>
        </p:nvSpPr>
        <p:spPr>
          <a:xfrm>
            <a:off x="3371850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13" type="subTitle"/>
          </p:nvPr>
        </p:nvSpPr>
        <p:spPr>
          <a:xfrm>
            <a:off x="3371850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51" name="Google Shape;251;p31"/>
          <p:cNvSpPr txBox="1"/>
          <p:nvPr>
            <p:ph idx="14" type="subTitle"/>
          </p:nvPr>
        </p:nvSpPr>
        <p:spPr>
          <a:xfrm>
            <a:off x="6030456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1"/>
          <p:cNvSpPr txBox="1"/>
          <p:nvPr>
            <p:ph idx="15" type="subTitle"/>
          </p:nvPr>
        </p:nvSpPr>
        <p:spPr>
          <a:xfrm>
            <a:off x="6030456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53" name="Google Shape;253;p31"/>
          <p:cNvSpPr/>
          <p:nvPr/>
        </p:nvSpPr>
        <p:spPr>
          <a:xfrm flipH="1" rot="10800000">
            <a:off x="25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1"/>
          <p:cNvGrpSpPr/>
          <p:nvPr/>
        </p:nvGrpSpPr>
        <p:grpSpPr>
          <a:xfrm flipH="1" rot="10800000">
            <a:off x="141925" y="267450"/>
            <a:ext cx="9001950" cy="4876050"/>
            <a:chOff x="141900" y="-26"/>
            <a:chExt cx="9001950" cy="4876050"/>
          </a:xfrm>
        </p:grpSpPr>
        <p:cxnSp>
          <p:nvCxnSpPr>
            <p:cNvPr id="255" name="Google Shape;255;p31"/>
            <p:cNvCxnSpPr/>
            <p:nvPr/>
          </p:nvCxnSpPr>
          <p:spPr>
            <a:xfrm>
              <a:off x="7907850" y="4876024"/>
              <a:ext cx="123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31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2654700" y="2342156"/>
            <a:ext cx="38346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55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9pPr>
          </a:lstStyle>
          <a:p/>
        </p:txBody>
      </p:sp>
      <p:sp>
        <p:nvSpPr>
          <p:cNvPr id="260" name="Google Shape;260;p32"/>
          <p:cNvSpPr txBox="1"/>
          <p:nvPr>
            <p:ph idx="2" type="subTitle"/>
          </p:nvPr>
        </p:nvSpPr>
        <p:spPr>
          <a:xfrm>
            <a:off x="2654700" y="4111851"/>
            <a:ext cx="3834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9pPr>
          </a:lstStyle>
          <a:p/>
        </p:txBody>
      </p:sp>
      <p:grpSp>
        <p:nvGrpSpPr>
          <p:cNvPr id="261" name="Google Shape;261;p32"/>
          <p:cNvGrpSpPr/>
          <p:nvPr/>
        </p:nvGrpSpPr>
        <p:grpSpPr>
          <a:xfrm>
            <a:off x="713688" y="2579400"/>
            <a:ext cx="8430488" cy="2564100"/>
            <a:chOff x="713688" y="2579400"/>
            <a:chExt cx="8430488" cy="2564100"/>
          </a:xfrm>
        </p:grpSpPr>
        <p:cxnSp>
          <p:nvCxnSpPr>
            <p:cNvPr id="262" name="Google Shape;262;p32"/>
            <p:cNvCxnSpPr/>
            <p:nvPr/>
          </p:nvCxnSpPr>
          <p:spPr>
            <a:xfrm>
              <a:off x="2839075" y="4876025"/>
              <a:ext cx="630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32"/>
            <p:cNvCxnSpPr/>
            <p:nvPr/>
          </p:nvCxnSpPr>
          <p:spPr>
            <a:xfrm rot="10800000">
              <a:off x="713688" y="2579400"/>
              <a:ext cx="0" cy="25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4" name="Google Shape;264;p32"/>
          <p:cNvSpPr txBox="1"/>
          <p:nvPr/>
        </p:nvSpPr>
        <p:spPr>
          <a:xfrm>
            <a:off x="2654700" y="3304597"/>
            <a:ext cx="3834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includes icons, infographics &amp; images by </a:t>
            </a:r>
            <a:r>
              <a:rPr b="1" lang="en" sz="12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2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3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3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3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34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273" name="Google Shape;273;p34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34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2954672" y="2027976"/>
            <a:ext cx="43122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2954672" y="1519425"/>
            <a:ext cx="43122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2954649" y="3619500"/>
            <a:ext cx="43122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2954649" y="3110949"/>
            <a:ext cx="43122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 flipH="1"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" name="Google Shape;36;p5"/>
          <p:cNvCxnSpPr/>
          <p:nvPr/>
        </p:nvCxnSpPr>
        <p:spPr>
          <a:xfrm rot="10800000">
            <a:off x="8864825" y="0"/>
            <a:ext cx="0" cy="41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141900" y="-26"/>
            <a:ext cx="9002025" cy="4876051"/>
            <a:chOff x="141900" y="-26"/>
            <a:chExt cx="9002025" cy="4876051"/>
          </a:xfrm>
        </p:grpSpPr>
        <p:cxnSp>
          <p:nvCxnSpPr>
            <p:cNvPr id="41" name="Google Shape;41;p6"/>
            <p:cNvCxnSpPr/>
            <p:nvPr/>
          </p:nvCxnSpPr>
          <p:spPr>
            <a:xfrm>
              <a:off x="4576425" y="4876025"/>
              <a:ext cx="456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713225" y="519075"/>
            <a:ext cx="2789700" cy="197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713225" y="2558881"/>
            <a:ext cx="2789700" cy="13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7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-300"/>
            <a:ext cx="3812275" cy="4608875"/>
            <a:chOff x="0" y="-300"/>
            <a:chExt cx="3812275" cy="4608875"/>
          </a:xfrm>
        </p:grpSpPr>
        <p:cxnSp>
          <p:nvCxnSpPr>
            <p:cNvPr id="49" name="Google Shape;49;p7"/>
            <p:cNvCxnSpPr/>
            <p:nvPr/>
          </p:nvCxnSpPr>
          <p:spPr>
            <a:xfrm rot="10800000">
              <a:off x="3812275" y="-300"/>
              <a:ext cx="0" cy="69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7"/>
            <p:cNvCxnSpPr/>
            <p:nvPr/>
          </p:nvCxnSpPr>
          <p:spPr>
            <a:xfrm>
              <a:off x="0" y="4608575"/>
              <a:ext cx="338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1864800" y="1219025"/>
            <a:ext cx="5414400" cy="22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 flipH="1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 flipH="1">
            <a:off x="-55200" y="539500"/>
            <a:ext cx="9199200" cy="4604000"/>
            <a:chOff x="-55375" y="539500"/>
            <a:chExt cx="9199200" cy="4604000"/>
          </a:xfrm>
        </p:grpSpPr>
        <p:cxnSp>
          <p:nvCxnSpPr>
            <p:cNvPr id="55" name="Google Shape;55;p8"/>
            <p:cNvCxnSpPr/>
            <p:nvPr/>
          </p:nvCxnSpPr>
          <p:spPr>
            <a:xfrm>
              <a:off x="-55375" y="4608575"/>
              <a:ext cx="565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8"/>
            <p:cNvCxnSpPr/>
            <p:nvPr/>
          </p:nvCxnSpPr>
          <p:spPr>
            <a:xfrm>
              <a:off x="4502525" y="539500"/>
              <a:ext cx="4641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8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1962900" y="829786"/>
            <a:ext cx="5218200" cy="13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1962900" y="2282714"/>
            <a:ext cx="52182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61" name="Google Shape;61;p9"/>
          <p:cNvSpPr/>
          <p:nvPr/>
        </p:nvSpPr>
        <p:spPr>
          <a:xfrm>
            <a:off x="75" y="4426700"/>
            <a:ext cx="9144000" cy="71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712700" y="539500"/>
            <a:ext cx="8431300" cy="4604000"/>
            <a:chOff x="712700" y="539500"/>
            <a:chExt cx="8431300" cy="4604000"/>
          </a:xfrm>
        </p:grpSpPr>
        <p:cxnSp>
          <p:nvCxnSpPr>
            <p:cNvPr id="63" name="Google Shape;63;p9"/>
            <p:cNvCxnSpPr/>
            <p:nvPr/>
          </p:nvCxnSpPr>
          <p:spPr>
            <a:xfrm>
              <a:off x="4572000" y="539500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9"/>
            <p:cNvCxnSpPr/>
            <p:nvPr/>
          </p:nvCxnSpPr>
          <p:spPr>
            <a:xfrm rot="10800000">
              <a:off x="712700" y="1685400"/>
              <a:ext cx="0" cy="3458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type="title"/>
          </p:nvPr>
        </p:nvSpPr>
        <p:spPr>
          <a:xfrm>
            <a:off x="713225" y="3946875"/>
            <a:ext cx="77175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ctrTitle"/>
          </p:nvPr>
        </p:nvSpPr>
        <p:spPr>
          <a:xfrm>
            <a:off x="346250" y="857750"/>
            <a:ext cx="7625100" cy="21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Times New Roman"/>
                <a:ea typeface="Times New Roman"/>
                <a:cs typeface="Times New Roman"/>
                <a:sym typeface="Times New Roman"/>
              </a:rPr>
              <a:t>Quantifying</a:t>
            </a:r>
            <a:r>
              <a:rPr b="1" lang="en" sz="4000">
                <a:latin typeface="Times New Roman"/>
                <a:ea typeface="Times New Roman"/>
                <a:cs typeface="Times New Roman"/>
                <a:sym typeface="Times New Roman"/>
              </a:rPr>
              <a:t> the Predictive Power of Biological vs. Environmental Features in Health Outcomes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35"/>
          <p:cNvSpPr txBox="1"/>
          <p:nvPr>
            <p:ph idx="1" type="subTitle"/>
          </p:nvPr>
        </p:nvSpPr>
        <p:spPr>
          <a:xfrm>
            <a:off x="138775" y="3273575"/>
            <a:ext cx="5602200" cy="11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ISA 530: Final Project</a:t>
            </a:r>
            <a:endParaRPr b="1"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Carly Carroll</a:t>
            </a:r>
            <a:endParaRPr b="1" sz="18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4"/>
          <p:cNvSpPr/>
          <p:nvPr/>
        </p:nvSpPr>
        <p:spPr>
          <a:xfrm>
            <a:off x="0" y="149525"/>
            <a:ext cx="8278500" cy="711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Environmental</a:t>
            </a: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 Principal Component Analysis 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>
            <a:off x="188850" y="1020375"/>
            <a:ext cx="3868500" cy="3872700"/>
          </a:xfrm>
          <a:prstGeom prst="rect">
            <a:avLst/>
          </a:prstGeom>
          <a:noFill/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explained variance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ore complex and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experiences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Twin pairs show wider separation in PCA space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Reflects life course environmental divergence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Suggest environment shapes individual differentiation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4" name="Google Shape;434;p44"/>
          <p:cNvPicPr preferRelativeResize="0"/>
          <p:nvPr/>
        </p:nvPicPr>
        <p:blipFill rotWithShape="1">
          <a:blip r:embed="rId3">
            <a:alphaModFix/>
          </a:blip>
          <a:srcRect b="1039" l="0" r="0" t="0"/>
          <a:stretch/>
        </p:blipFill>
        <p:spPr>
          <a:xfrm>
            <a:off x="4057425" y="1117425"/>
            <a:ext cx="4543550" cy="37757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35" name="Google Shape;435;p44"/>
          <p:cNvCxnSpPr/>
          <p:nvPr/>
        </p:nvCxnSpPr>
        <p:spPr>
          <a:xfrm rot="10800000">
            <a:off x="100" y="860500"/>
            <a:ext cx="7892700" cy="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44"/>
          <p:cNvSpPr/>
          <p:nvPr/>
        </p:nvSpPr>
        <p:spPr>
          <a:xfrm>
            <a:off x="3202825" y="1219725"/>
            <a:ext cx="440700" cy="1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/>
          <p:nvPr/>
        </p:nvSpPr>
        <p:spPr>
          <a:xfrm>
            <a:off x="0" y="149525"/>
            <a:ext cx="5949000" cy="711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Biological Clustering Analysis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2" name="Google Shape;442;p45" title="Screenshot 2025-11-10 at 01.29.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5" y="960178"/>
            <a:ext cx="4808051" cy="410597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3" name="Google Shape;443;p45"/>
          <p:cNvSpPr txBox="1"/>
          <p:nvPr/>
        </p:nvSpPr>
        <p:spPr>
          <a:xfrm>
            <a:off x="4886775" y="960300"/>
            <a:ext cx="3879600" cy="4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Clusters captured variation in chronic disease burden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cohesion is moderately high (silhouette = 0.59)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54% of twin pairs assigned to the same biological cluster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Suggest stable, shared physiological health baseline across adulthood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4" name="Google Shape;444;p45"/>
          <p:cNvCxnSpPr/>
          <p:nvPr/>
        </p:nvCxnSpPr>
        <p:spPr>
          <a:xfrm flipH="1">
            <a:off x="-100" y="857750"/>
            <a:ext cx="5414100" cy="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6"/>
          <p:cNvSpPr/>
          <p:nvPr/>
        </p:nvSpPr>
        <p:spPr>
          <a:xfrm>
            <a:off x="0" y="149525"/>
            <a:ext cx="5949000" cy="711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Environmental Clustering Analysis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0" name="Google Shape;450;p46" title="Screenshot 2025-11-10 at 01.31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5" y="952173"/>
            <a:ext cx="4813200" cy="4100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46"/>
          <p:cNvSpPr txBox="1"/>
          <p:nvPr/>
        </p:nvSpPr>
        <p:spPr>
          <a:xfrm>
            <a:off x="4878375" y="952200"/>
            <a:ext cx="3864300" cy="4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Greater dispersion and less cluster cohesion (silhouette = 0.41)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59% of twin pairs fell into the same environmental cluster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Indicates accumulated divergence in lived experiences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variation is less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than biology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Patterns reflect individualized environmental pathways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52" name="Google Shape;452;p46"/>
          <p:cNvCxnSpPr/>
          <p:nvPr/>
        </p:nvCxnSpPr>
        <p:spPr>
          <a:xfrm flipH="1">
            <a:off x="100" y="857750"/>
            <a:ext cx="5846700" cy="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47"/>
          <p:cNvGrpSpPr/>
          <p:nvPr/>
        </p:nvGrpSpPr>
        <p:grpSpPr>
          <a:xfrm>
            <a:off x="0" y="0"/>
            <a:ext cx="5398382" cy="4131000"/>
            <a:chOff x="0" y="0"/>
            <a:chExt cx="5311800" cy="4131000"/>
          </a:xfrm>
        </p:grpSpPr>
        <p:sp>
          <p:nvSpPr>
            <p:cNvPr id="458" name="Google Shape;458;p47"/>
            <p:cNvSpPr/>
            <p:nvPr/>
          </p:nvSpPr>
          <p:spPr>
            <a:xfrm>
              <a:off x="0" y="115400"/>
              <a:ext cx="5311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r>
                <a:rPr b="1" lang="en" sz="3000">
                  <a:latin typeface="Times New Roman"/>
                  <a:ea typeface="Times New Roman"/>
                  <a:cs typeface="Times New Roman"/>
                  <a:sym typeface="Times New Roman"/>
                </a:rPr>
                <a:t>upervised Learning </a:t>
              </a:r>
              <a:endParaRPr b="1" sz="3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59" name="Google Shape;459;p47"/>
            <p:cNvCxnSpPr/>
            <p:nvPr/>
          </p:nvCxnSpPr>
          <p:spPr>
            <a:xfrm rot="10800000">
              <a:off x="71125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0" name="Google Shape;460;p47"/>
          <p:cNvSpPr txBox="1"/>
          <p:nvPr/>
        </p:nvSpPr>
        <p:spPr>
          <a:xfrm>
            <a:off x="723975" y="1148900"/>
            <a:ext cx="75624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self rated health and evaluate the relative influence of biological vs. environmental factors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frameworks: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Within Pair SVM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isolates environmental divergence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       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estimates direction and magnitude of predictor effects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Boosted Decision Trees       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nonlinear relationships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emphasizes accuracy, AUC, and feature importance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predictive contributions of biological vs. environmental domains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1" name="Google Shape;461;p47"/>
          <p:cNvSpPr/>
          <p:nvPr/>
        </p:nvSpPr>
        <p:spPr>
          <a:xfrm>
            <a:off x="3541125" y="2565350"/>
            <a:ext cx="291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62" name="Google Shape;462;p47"/>
          <p:cNvSpPr/>
          <p:nvPr/>
        </p:nvSpPr>
        <p:spPr>
          <a:xfrm>
            <a:off x="3727875" y="2993175"/>
            <a:ext cx="291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63" name="Google Shape;463;p47"/>
          <p:cNvSpPr/>
          <p:nvPr/>
        </p:nvSpPr>
        <p:spPr>
          <a:xfrm>
            <a:off x="5002700" y="3830200"/>
            <a:ext cx="291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464" name="Google Shape;464;p47"/>
          <p:cNvPicPr preferRelativeResize="0"/>
          <p:nvPr/>
        </p:nvPicPr>
        <p:blipFill rotWithShape="1">
          <a:blip r:embed="rId3">
            <a:alphaModFix/>
          </a:blip>
          <a:srcRect b="36722" l="36033" r="35213" t="35976"/>
          <a:stretch/>
        </p:blipFill>
        <p:spPr>
          <a:xfrm>
            <a:off x="7214951" y="115050"/>
            <a:ext cx="964726" cy="9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/>
        </p:nvSpPr>
        <p:spPr>
          <a:xfrm>
            <a:off x="4949700" y="275475"/>
            <a:ext cx="4194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Machine 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48"/>
          <p:cNvSpPr txBox="1"/>
          <p:nvPr/>
        </p:nvSpPr>
        <p:spPr>
          <a:xfrm>
            <a:off x="141750" y="455625"/>
            <a:ext cx="4119000" cy="4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Predicts which twin reports higher SRH using within pair differences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twin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pairs showed minimal difference        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hared health baseline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SRH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diverge,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differences are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subtle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noisy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Within pair differences captured non-shared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behavioral factors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0.53, F1 = 0.45 (modest performance)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p48"/>
          <p:cNvSpPr/>
          <p:nvPr/>
        </p:nvSpPr>
        <p:spPr>
          <a:xfrm>
            <a:off x="1655225" y="1887125"/>
            <a:ext cx="409200" cy="13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472" name="Google Shape;472;p48" title="Screenshot 2025-11-10 at 12.25.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750" y="1191530"/>
            <a:ext cx="4761226" cy="3836996"/>
          </a:xfrm>
          <a:prstGeom prst="rect">
            <a:avLst/>
          </a:prstGeom>
          <a:noFill/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/>
          <p:nvPr/>
        </p:nvSpPr>
        <p:spPr>
          <a:xfrm>
            <a:off x="4949700" y="265350"/>
            <a:ext cx="41943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49"/>
          <p:cNvSpPr txBox="1"/>
          <p:nvPr/>
        </p:nvSpPr>
        <p:spPr>
          <a:xfrm>
            <a:off x="141750" y="455625"/>
            <a:ext cx="4119000" cy="4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Predicts high vs. low SRH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Positive coefficients are associated with higher SRH, negative is associated with lower SRH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= 0.73, AUC = 0.78 (model distinguishes high vs. low SRH)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 predictive performance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and physical activity are associated with higher SRH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Depression,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asthma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diabetes, and smoking predict lower SRH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49"/>
          <p:cNvSpPr/>
          <p:nvPr/>
        </p:nvSpPr>
        <p:spPr>
          <a:xfrm>
            <a:off x="3753875" y="2683800"/>
            <a:ext cx="409200" cy="13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480" name="Google Shape;480;p49" title="Screenshot 2025-11-10 at 12.28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750" y="896824"/>
            <a:ext cx="4761224" cy="4128902"/>
          </a:xfrm>
          <a:prstGeom prst="rect">
            <a:avLst/>
          </a:prstGeom>
          <a:noFill/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/>
          <p:nvPr/>
        </p:nvSpPr>
        <p:spPr>
          <a:xfrm>
            <a:off x="3624750" y="265350"/>
            <a:ext cx="5519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Boosted Decision Trees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50"/>
          <p:cNvSpPr txBox="1"/>
          <p:nvPr/>
        </p:nvSpPr>
        <p:spPr>
          <a:xfrm>
            <a:off x="141750" y="455625"/>
            <a:ext cx="4119000" cy="4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Nonlinear model applied to population level SRH prediction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similar to logistic regression (Accuracy = 0.79, AUC = 0.75)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BMI and Age are most influential predictors under nonlinear modeling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and Alcohol use retained meaningful predictive effects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Minimal gain from GBDT  relationships are mostly linear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7" name="Google Shape;487;p50" title="Screenshot 2025-11-10 at 12.29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750" y="1001962"/>
            <a:ext cx="4761224" cy="4027613"/>
          </a:xfrm>
          <a:prstGeom prst="rect">
            <a:avLst/>
          </a:prstGeom>
          <a:noFill/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8" name="Google Shape;488;p50"/>
          <p:cNvSpPr/>
          <p:nvPr/>
        </p:nvSpPr>
        <p:spPr>
          <a:xfrm>
            <a:off x="3215550" y="4325600"/>
            <a:ext cx="409200" cy="13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51"/>
          <p:cNvGrpSpPr/>
          <p:nvPr/>
        </p:nvGrpSpPr>
        <p:grpSpPr>
          <a:xfrm>
            <a:off x="0" y="0"/>
            <a:ext cx="5398382" cy="4131000"/>
            <a:chOff x="0" y="0"/>
            <a:chExt cx="5311800" cy="4131000"/>
          </a:xfrm>
        </p:grpSpPr>
        <p:sp>
          <p:nvSpPr>
            <p:cNvPr id="494" name="Google Shape;494;p51"/>
            <p:cNvSpPr/>
            <p:nvPr/>
          </p:nvSpPr>
          <p:spPr>
            <a:xfrm>
              <a:off x="0" y="115400"/>
              <a:ext cx="5311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latin typeface="Times New Roman"/>
                  <a:ea typeface="Times New Roman"/>
                  <a:cs typeface="Times New Roman"/>
                  <a:sym typeface="Times New Roman"/>
                </a:rPr>
                <a:t>Longitudinal Modeling</a:t>
              </a:r>
              <a:endParaRPr b="1" sz="3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95" name="Google Shape;495;p51"/>
            <p:cNvCxnSpPr/>
            <p:nvPr/>
          </p:nvCxnSpPr>
          <p:spPr>
            <a:xfrm rot="10800000">
              <a:off x="71125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6" name="Google Shape;496;p51"/>
          <p:cNvSpPr txBox="1"/>
          <p:nvPr/>
        </p:nvSpPr>
        <p:spPr>
          <a:xfrm>
            <a:off x="723975" y="1148900"/>
            <a:ext cx="75624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how self rated health changes over adulthood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Modeling frameworks: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Mixed Effects Longitudinal Model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a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ccounts for repeated health measurements over time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differences: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Family-Level Intercept: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 starting health within twin pairs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Individual-Level Intercept: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 health starting point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Identifies whether biological burden or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conditions explain health changes over time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51"/>
          <p:cNvSpPr/>
          <p:nvPr/>
        </p:nvSpPr>
        <p:spPr>
          <a:xfrm>
            <a:off x="5181375" y="2185425"/>
            <a:ext cx="291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498" name="Google Shape;498;p51"/>
          <p:cNvPicPr preferRelativeResize="0"/>
          <p:nvPr/>
        </p:nvPicPr>
        <p:blipFill rotWithShape="1">
          <a:blip r:embed="rId3">
            <a:alphaModFix/>
          </a:blip>
          <a:srcRect b="37395" l="68006" r="4650" t="36448"/>
          <a:stretch/>
        </p:blipFill>
        <p:spPr>
          <a:xfrm>
            <a:off x="7213374" y="112781"/>
            <a:ext cx="960000" cy="9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 txBox="1"/>
          <p:nvPr/>
        </p:nvSpPr>
        <p:spPr>
          <a:xfrm>
            <a:off x="0" y="0"/>
            <a:ext cx="4713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Longitudinal Fixed Effects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4" name="Google Shape;504;p52" title="Screenshot 2025-11-10 at 15.24.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375" y="724025"/>
            <a:ext cx="3027474" cy="4251526"/>
          </a:xfrm>
          <a:prstGeom prst="rect">
            <a:avLst/>
          </a:prstGeom>
          <a:noFill/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5" name="Google Shape;505;p52"/>
          <p:cNvSpPr txBox="1"/>
          <p:nvPr/>
        </p:nvSpPr>
        <p:spPr>
          <a:xfrm>
            <a:off x="662225" y="526150"/>
            <a:ext cx="4449900" cy="4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Shows how predictors relate to SRH over time, after accounting for each wave 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0: SRH increases as variable increases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0: SRH decreases as variable increases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BMI is consistently linked to worse SRH across adulthood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Education, income, and exercise are associated with better SRH trajectories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 terms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show how average SRH changes over time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53"/>
          <p:cNvGrpSpPr/>
          <p:nvPr/>
        </p:nvGrpSpPr>
        <p:grpSpPr>
          <a:xfrm>
            <a:off x="35" y="2194038"/>
            <a:ext cx="9143930" cy="755400"/>
            <a:chOff x="295985" y="2571750"/>
            <a:chExt cx="8739300" cy="755400"/>
          </a:xfrm>
        </p:grpSpPr>
        <p:sp>
          <p:nvSpPr>
            <p:cNvPr id="511" name="Google Shape;511;p53"/>
            <p:cNvSpPr/>
            <p:nvPr/>
          </p:nvSpPr>
          <p:spPr>
            <a:xfrm>
              <a:off x="295985" y="2571750"/>
              <a:ext cx="8739300" cy="755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2" name="Google Shape;512;p53"/>
            <p:cNvCxnSpPr>
              <a:stCxn id="511" idx="3"/>
            </p:cNvCxnSpPr>
            <p:nvPr/>
          </p:nvCxnSpPr>
          <p:spPr>
            <a:xfrm rot="10800000">
              <a:off x="7690985" y="2949450"/>
              <a:ext cx="1344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3" name="Google Shape;513;p53"/>
          <p:cNvSpPr txBox="1"/>
          <p:nvPr/>
        </p:nvSpPr>
        <p:spPr>
          <a:xfrm>
            <a:off x="0" y="171450"/>
            <a:ext cx="9144000" cy="6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53"/>
          <p:cNvSpPr txBox="1"/>
          <p:nvPr/>
        </p:nvSpPr>
        <p:spPr>
          <a:xfrm>
            <a:off x="325" y="971025"/>
            <a:ext cx="91440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Biology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provides a shared baseline of health among twins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factors show greater variability and stronger predictive influence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15" name="Google Shape;515;p53"/>
          <p:cNvCxnSpPr/>
          <p:nvPr/>
        </p:nvCxnSpPr>
        <p:spPr>
          <a:xfrm rot="10800000">
            <a:off x="327" y="2571750"/>
            <a:ext cx="140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53"/>
          <p:cNvSpPr txBox="1"/>
          <p:nvPr/>
        </p:nvSpPr>
        <p:spPr>
          <a:xfrm>
            <a:off x="3258025" y="3191700"/>
            <a:ext cx="26286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learning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confirmed higher predictive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 of environmental exposures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53"/>
          <p:cNvSpPr txBox="1"/>
          <p:nvPr/>
        </p:nvSpPr>
        <p:spPr>
          <a:xfrm>
            <a:off x="561775" y="3191375"/>
            <a:ext cx="26286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learning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revealed greater divergence in environmental space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53"/>
          <p:cNvSpPr txBox="1"/>
          <p:nvPr/>
        </p:nvSpPr>
        <p:spPr>
          <a:xfrm>
            <a:off x="5954275" y="3191600"/>
            <a:ext cx="26286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Longitudinal modeling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showed environmental effects accumulate across adulthood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19" name="Google Shape;519;p53"/>
          <p:cNvCxnSpPr/>
          <p:nvPr/>
        </p:nvCxnSpPr>
        <p:spPr>
          <a:xfrm rot="10800000">
            <a:off x="2521002" y="2566775"/>
            <a:ext cx="140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53"/>
          <p:cNvCxnSpPr/>
          <p:nvPr/>
        </p:nvCxnSpPr>
        <p:spPr>
          <a:xfrm rot="10800000">
            <a:off x="5217252" y="2572150"/>
            <a:ext cx="140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1" name="Google Shape;521;p53"/>
          <p:cNvPicPr preferRelativeResize="0"/>
          <p:nvPr/>
        </p:nvPicPr>
        <p:blipFill rotWithShape="1">
          <a:blip r:embed="rId3">
            <a:alphaModFix/>
          </a:blip>
          <a:srcRect b="36125" l="4440" r="67488" t="35892"/>
          <a:stretch/>
        </p:blipFill>
        <p:spPr>
          <a:xfrm>
            <a:off x="1636275" y="2245200"/>
            <a:ext cx="655199" cy="6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3"/>
          <p:cNvPicPr preferRelativeResize="0"/>
          <p:nvPr/>
        </p:nvPicPr>
        <p:blipFill rotWithShape="1">
          <a:blip r:embed="rId3">
            <a:alphaModFix/>
          </a:blip>
          <a:srcRect b="36722" l="36033" r="35213" t="35976"/>
          <a:stretch/>
        </p:blipFill>
        <p:spPr>
          <a:xfrm>
            <a:off x="4244725" y="2255725"/>
            <a:ext cx="655199" cy="6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3"/>
          <p:cNvPicPr preferRelativeResize="0"/>
          <p:nvPr/>
        </p:nvPicPr>
        <p:blipFill rotWithShape="1">
          <a:blip r:embed="rId3">
            <a:alphaModFix/>
          </a:blip>
          <a:srcRect b="37395" l="68006" r="4650" t="36448"/>
          <a:stretch/>
        </p:blipFill>
        <p:spPr>
          <a:xfrm>
            <a:off x="6850425" y="2253413"/>
            <a:ext cx="655201" cy="62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/>
          <p:nvPr/>
        </p:nvSpPr>
        <p:spPr>
          <a:xfrm>
            <a:off x="0" y="158550"/>
            <a:ext cx="9144000" cy="76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6" name="Google Shape;286;p36"/>
          <p:cNvCxnSpPr/>
          <p:nvPr/>
        </p:nvCxnSpPr>
        <p:spPr>
          <a:xfrm rot="10800000">
            <a:off x="341400" y="0"/>
            <a:ext cx="0" cy="41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6"/>
          <p:cNvSpPr txBox="1"/>
          <p:nvPr/>
        </p:nvSpPr>
        <p:spPr>
          <a:xfrm>
            <a:off x="409200" y="975800"/>
            <a:ext cx="87348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Adult health outcomes are shaped by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biological predispositions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lived experiences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datasets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confound genes with environment,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making it difficult to isolate effects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Twin designs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of shared genetics and early life environment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stronger inference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environmentally driven health divergence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can be used to examine structure, prediction, and change over time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36" title="97ceca33-9553-48d0-8082-d0ea58156f37.png"/>
          <p:cNvPicPr preferRelativeResize="0"/>
          <p:nvPr/>
        </p:nvPicPr>
        <p:blipFill rotWithShape="1">
          <a:blip r:embed="rId3">
            <a:alphaModFix/>
          </a:blip>
          <a:srcRect b="8130" l="0" r="0" t="0"/>
          <a:stretch/>
        </p:blipFill>
        <p:spPr>
          <a:xfrm>
            <a:off x="6073300" y="3312950"/>
            <a:ext cx="2441149" cy="14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 txBox="1"/>
          <p:nvPr>
            <p:ph type="title"/>
          </p:nvPr>
        </p:nvSpPr>
        <p:spPr>
          <a:xfrm>
            <a:off x="225850" y="470650"/>
            <a:ext cx="8395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Implications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54"/>
          <p:cNvSpPr txBox="1"/>
          <p:nvPr/>
        </p:nvSpPr>
        <p:spPr>
          <a:xfrm>
            <a:off x="226050" y="1276550"/>
            <a:ext cx="8395500" cy="3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 trajectories are modifiable, biology sets baseline risk, but environmental conditions drive divergence over time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and behavioral interventions can meaningfully improve health outcomes even among individuals with shared biological risk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Policies targeting education, income stability, stress reduction, and health behaviors are critical for reducing long-term health disparities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0" name="Google Shape;5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075" y="3186451"/>
            <a:ext cx="1691924" cy="169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 txBox="1"/>
          <p:nvPr/>
        </p:nvSpPr>
        <p:spPr>
          <a:xfrm>
            <a:off x="422225" y="147300"/>
            <a:ext cx="53910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Directions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55"/>
          <p:cNvSpPr txBox="1"/>
          <p:nvPr/>
        </p:nvSpPr>
        <p:spPr>
          <a:xfrm>
            <a:off x="422225" y="1251850"/>
            <a:ext cx="8287800" cy="3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zygosity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refine genetic vs. environmental partitioning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clinic based biomarkers to track physiological aging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time period sensitivity: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environmental effects matter most?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results to non-twin population datasets to assess generalizability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7" name="Google Shape;5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9150"/>
            <a:ext cx="2204349" cy="220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6"/>
          <p:cNvSpPr txBox="1"/>
          <p:nvPr/>
        </p:nvSpPr>
        <p:spPr>
          <a:xfrm>
            <a:off x="4831225" y="196375"/>
            <a:ext cx="24060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3" name="Google Shape;543;p56"/>
          <p:cNvPicPr preferRelativeResize="0"/>
          <p:nvPr/>
        </p:nvPicPr>
        <p:blipFill rotWithShape="1">
          <a:blip r:embed="rId3">
            <a:alphaModFix/>
          </a:blip>
          <a:srcRect b="6214" l="6801" r="4758" t="4745"/>
          <a:stretch/>
        </p:blipFill>
        <p:spPr>
          <a:xfrm>
            <a:off x="7620000" y="0"/>
            <a:ext cx="1524001" cy="15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6"/>
          <p:cNvSpPr txBox="1"/>
          <p:nvPr/>
        </p:nvSpPr>
        <p:spPr>
          <a:xfrm>
            <a:off x="932850" y="1472950"/>
            <a:ext cx="8042100" cy="29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Biological traits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initial health status, but d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not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dictate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outcomes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and behavioral factors play a major role in adult self rated health variation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Divergence in self rated health between genetically similar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individuals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environmentally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driven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approaches provided converging evidence across models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0" y="0"/>
            <a:ext cx="9144000" cy="549900"/>
          </a:xfrm>
          <a:prstGeom prst="rect">
            <a:avLst/>
          </a:prstGeom>
          <a:solidFill>
            <a:srgbClr val="F9F9F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Literature Review 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0" y="662175"/>
            <a:ext cx="7318200" cy="76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1825800" y="2726800"/>
            <a:ext cx="7318200" cy="76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346250" y="662175"/>
            <a:ext cx="31161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Power of Self Rated Health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3858925" y="807225"/>
            <a:ext cx="31161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Moderate Genetic Influence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2166925" y="2726800"/>
            <a:ext cx="31161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Accumulation Across Adulthood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5687350" y="2871850"/>
            <a:ext cx="31161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Gaps in the Literature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346250" y="1440050"/>
            <a:ext cx="31161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 rated health reliably predicts morbidity and mortality, capturing meaningful variation in overall health status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3858925" y="1440050"/>
            <a:ext cx="31161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Twin studies show health outcomes are partially heritable, but shared biology does not fully determine adult health trajectories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2166925" y="3502600"/>
            <a:ext cx="31161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 course and accumulated disadvantage show behavioral and socioeconomic exposure compound and drive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divergence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time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5687350" y="3502600"/>
            <a:ext cx="31161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 studies combine twin design and machine learning to directly compare biological vs. environmental predictive strength across adulthood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8553800" y="38325"/>
            <a:ext cx="512846" cy="478802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37"/>
          <p:cNvCxnSpPr/>
          <p:nvPr/>
        </p:nvCxnSpPr>
        <p:spPr>
          <a:xfrm flipH="1" rot="10800000">
            <a:off x="346250" y="0"/>
            <a:ext cx="2400" cy="457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7"/>
          <p:cNvCxnSpPr/>
          <p:nvPr/>
        </p:nvCxnSpPr>
        <p:spPr>
          <a:xfrm flipH="1" rot="10800000">
            <a:off x="8803450" y="571500"/>
            <a:ext cx="2400" cy="457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7"/>
          <p:cNvSpPr/>
          <p:nvPr/>
        </p:nvSpPr>
        <p:spPr>
          <a:xfrm>
            <a:off x="91025" y="4621100"/>
            <a:ext cx="512846" cy="478802"/>
          </a:xfrm>
          <a:custGeom>
            <a:rect b="b" l="l" r="r" t="t"/>
            <a:pathLst>
              <a:path extrusionOk="0" h="9809" w="11967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713250" y="92925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Data Description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8"/>
          <p:cNvSpPr/>
          <p:nvPr/>
        </p:nvSpPr>
        <p:spPr>
          <a:xfrm>
            <a:off x="5209200" y="729750"/>
            <a:ext cx="3934800" cy="7701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38"/>
          <p:cNvCxnSpPr/>
          <p:nvPr/>
        </p:nvCxnSpPr>
        <p:spPr>
          <a:xfrm rot="10800000">
            <a:off x="8800125" y="34302"/>
            <a:ext cx="0" cy="291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8"/>
          <p:cNvSpPr/>
          <p:nvPr/>
        </p:nvSpPr>
        <p:spPr>
          <a:xfrm>
            <a:off x="5294300" y="792150"/>
            <a:ext cx="3459600" cy="64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 rotWithShape="1">
          <a:blip r:embed="rId3">
            <a:alphaModFix/>
          </a:blip>
          <a:srcRect b="34258" l="0" r="0" t="0"/>
          <a:stretch/>
        </p:blipFill>
        <p:spPr>
          <a:xfrm>
            <a:off x="5816013" y="792150"/>
            <a:ext cx="2416185" cy="6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/>
          <p:nvPr/>
        </p:nvSpPr>
        <p:spPr>
          <a:xfrm>
            <a:off x="86475" y="526150"/>
            <a:ext cx="85932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Source: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MIDUS Twin Sample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(national longitudinal health study)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Includes adult twins followed across multiple waves (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~10 year intervals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for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pairwise comparison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tracking of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adulthood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size includes 1,516 individual participants, 758 twin pairs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18" name="Google Shape;318;p38"/>
          <p:cNvCxnSpPr/>
          <p:nvPr/>
        </p:nvCxnSpPr>
        <p:spPr>
          <a:xfrm flipH="1" rot="10800000">
            <a:off x="0" y="1490350"/>
            <a:ext cx="43989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38"/>
          <p:cNvSpPr/>
          <p:nvPr/>
        </p:nvSpPr>
        <p:spPr>
          <a:xfrm>
            <a:off x="0" y="4878900"/>
            <a:ext cx="9144000" cy="264600"/>
          </a:xfrm>
          <a:prstGeom prst="rect">
            <a:avLst/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graphicFrame>
        <p:nvGraphicFramePr>
          <p:cNvPr id="320" name="Google Shape;320;p38"/>
          <p:cNvGraphicFramePr/>
          <p:nvPr/>
        </p:nvGraphicFramePr>
        <p:xfrm>
          <a:off x="761450" y="30909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{639E9FE0-0F37-4CBF-A458-FE65317D386E}</a:tableStyleId>
              </a:tblPr>
              <a:tblGrid>
                <a:gridCol w="1856325"/>
                <a:gridCol w="5764800"/>
              </a:tblGrid>
              <a:tr h="41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Domain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Variables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B"/>
                    </a:solidFill>
                  </a:tcPr>
                </a:tc>
              </a:tr>
              <a:tr h="41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Biological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BMI, Diabetes, Asthma, Hypertension, Depression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B"/>
                    </a:solidFill>
                  </a:tcPr>
                </a:tc>
              </a:tr>
              <a:tr h="542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Environmental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9F9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Education, Household Income, </a:t>
                      </a: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Exercise</a:t>
                      </a: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Smoking, Alcohol Use, Marital Status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8FAF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39"/>
          <p:cNvGrpSpPr/>
          <p:nvPr/>
        </p:nvGrpSpPr>
        <p:grpSpPr>
          <a:xfrm>
            <a:off x="0" y="1167425"/>
            <a:ext cx="4375233" cy="3976073"/>
            <a:chOff x="0" y="776425"/>
            <a:chExt cx="4108200" cy="4366912"/>
          </a:xfrm>
        </p:grpSpPr>
        <p:sp>
          <p:nvSpPr>
            <p:cNvPr id="326" name="Google Shape;326;p39"/>
            <p:cNvSpPr/>
            <p:nvPr/>
          </p:nvSpPr>
          <p:spPr>
            <a:xfrm>
              <a:off x="234100" y="885737"/>
              <a:ext cx="852900" cy="425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7" name="Google Shape;327;p39"/>
            <p:cNvCxnSpPr/>
            <p:nvPr/>
          </p:nvCxnSpPr>
          <p:spPr>
            <a:xfrm>
              <a:off x="0" y="776425"/>
              <a:ext cx="4108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8" name="Google Shape;328;p39"/>
          <p:cNvSpPr txBox="1"/>
          <p:nvPr>
            <p:ph idx="4294967295" type="title"/>
          </p:nvPr>
        </p:nvSpPr>
        <p:spPr>
          <a:xfrm>
            <a:off x="713250" y="10080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Data Preprocessing 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29" name="Google Shape;329;p39"/>
          <p:cNvGrpSpPr/>
          <p:nvPr/>
        </p:nvGrpSpPr>
        <p:grpSpPr>
          <a:xfrm>
            <a:off x="4768775" y="1167348"/>
            <a:ext cx="4375233" cy="3976162"/>
            <a:chOff x="0" y="776425"/>
            <a:chExt cx="4108200" cy="4367009"/>
          </a:xfrm>
        </p:grpSpPr>
        <p:sp>
          <p:nvSpPr>
            <p:cNvPr id="330" name="Google Shape;330;p39"/>
            <p:cNvSpPr/>
            <p:nvPr/>
          </p:nvSpPr>
          <p:spPr>
            <a:xfrm>
              <a:off x="226250" y="845634"/>
              <a:ext cx="852900" cy="429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1" name="Google Shape;331;p39"/>
            <p:cNvCxnSpPr/>
            <p:nvPr/>
          </p:nvCxnSpPr>
          <p:spPr>
            <a:xfrm>
              <a:off x="0" y="776425"/>
              <a:ext cx="4108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2" name="Google Shape;332;p39"/>
          <p:cNvSpPr txBox="1"/>
          <p:nvPr/>
        </p:nvSpPr>
        <p:spPr>
          <a:xfrm>
            <a:off x="0" y="765963"/>
            <a:ext cx="4108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5035800" y="703025"/>
            <a:ext cx="41082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Merging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330525" y="1708150"/>
            <a:ext cx="739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9"/>
          <p:cNvSpPr txBox="1"/>
          <p:nvPr/>
        </p:nvSpPr>
        <p:spPr>
          <a:xfrm>
            <a:off x="330525" y="3932500"/>
            <a:ext cx="739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330525" y="2820313"/>
            <a:ext cx="739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5086400" y="1740950"/>
            <a:ext cx="739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5086400" y="2836725"/>
            <a:ext cx="739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5086400" y="3932500"/>
            <a:ext cx="739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39"/>
          <p:cNvSpPr txBox="1"/>
          <p:nvPr/>
        </p:nvSpPr>
        <p:spPr>
          <a:xfrm>
            <a:off x="1188300" y="1568825"/>
            <a:ext cx="31869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Verified and retained complete pairs only            ensures valid within pair inference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5957100" y="1568825"/>
            <a:ext cx="31869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Wide: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wave stored in separate columns           used for cross sectional comparisons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1188300" y="2691225"/>
            <a:ext cx="31869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Standardized continuous variables using scaling            allows for comparability across models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3" name="Google Shape;343;p39"/>
          <p:cNvSpPr txBox="1"/>
          <p:nvPr/>
        </p:nvSpPr>
        <p:spPr>
          <a:xfrm>
            <a:off x="5957100" y="2677925"/>
            <a:ext cx="31869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Observations stacked by wave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used for longitudinal modeling of change over time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1188300" y="3787000"/>
            <a:ext cx="31869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Applied median imputation            handles missing biological and environmental variables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5957100" y="3787025"/>
            <a:ext cx="31869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Diffs: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Calculated Twin B - Twin A values          isolates environmental divergence while holding genetics constant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3452438" y="3969625"/>
            <a:ext cx="377700" cy="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1726213" y="2012450"/>
            <a:ext cx="377700" cy="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48" name="Google Shape;348;p39"/>
          <p:cNvSpPr/>
          <p:nvPr/>
        </p:nvSpPr>
        <p:spPr>
          <a:xfrm>
            <a:off x="2372263" y="3147575"/>
            <a:ext cx="377700" cy="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6804713" y="2012450"/>
            <a:ext cx="377700" cy="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50" name="Google Shape;350;p39"/>
          <p:cNvSpPr/>
          <p:nvPr/>
        </p:nvSpPr>
        <p:spPr>
          <a:xfrm>
            <a:off x="6063713" y="3130500"/>
            <a:ext cx="377700" cy="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6590138" y="4238825"/>
            <a:ext cx="377700" cy="9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40"/>
          <p:cNvGrpSpPr/>
          <p:nvPr/>
        </p:nvGrpSpPr>
        <p:grpSpPr>
          <a:xfrm>
            <a:off x="0" y="-50"/>
            <a:ext cx="9144000" cy="5143550"/>
            <a:chOff x="0" y="-50"/>
            <a:chExt cx="9144000" cy="5143550"/>
          </a:xfrm>
        </p:grpSpPr>
        <p:sp>
          <p:nvSpPr>
            <p:cNvPr id="357" name="Google Shape;357;p40"/>
            <p:cNvSpPr/>
            <p:nvPr/>
          </p:nvSpPr>
          <p:spPr>
            <a:xfrm>
              <a:off x="0" y="1642453"/>
              <a:ext cx="9144000" cy="9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40"/>
            <p:cNvGrpSpPr/>
            <p:nvPr/>
          </p:nvGrpSpPr>
          <p:grpSpPr>
            <a:xfrm>
              <a:off x="283800" y="-50"/>
              <a:ext cx="8718300" cy="5143550"/>
              <a:chOff x="283800" y="-50"/>
              <a:chExt cx="8718300" cy="5143550"/>
            </a:xfrm>
          </p:grpSpPr>
          <p:cxnSp>
            <p:nvCxnSpPr>
              <p:cNvPr id="359" name="Google Shape;359;p40"/>
              <p:cNvCxnSpPr/>
              <p:nvPr/>
            </p:nvCxnSpPr>
            <p:spPr>
              <a:xfrm rot="10800000">
                <a:off x="9002100" y="1642500"/>
                <a:ext cx="0" cy="3501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40"/>
              <p:cNvCxnSpPr/>
              <p:nvPr/>
            </p:nvCxnSpPr>
            <p:spPr>
              <a:xfrm rot="10800000">
                <a:off x="283800" y="-50"/>
                <a:ext cx="0" cy="263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61" name="Google Shape;361;p40"/>
          <p:cNvSpPr txBox="1"/>
          <p:nvPr>
            <p:ph type="title"/>
          </p:nvPr>
        </p:nvSpPr>
        <p:spPr>
          <a:xfrm>
            <a:off x="713250" y="61230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Research Questions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40"/>
          <p:cNvSpPr txBox="1"/>
          <p:nvPr>
            <p:ph idx="2" type="subTitle"/>
          </p:nvPr>
        </p:nvSpPr>
        <p:spPr>
          <a:xfrm>
            <a:off x="125900" y="2785375"/>
            <a:ext cx="27936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Baseline vs.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Divergence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40"/>
          <p:cNvSpPr txBox="1"/>
          <p:nvPr>
            <p:ph idx="4" type="subTitle"/>
          </p:nvPr>
        </p:nvSpPr>
        <p:spPr>
          <a:xfrm>
            <a:off x="6072725" y="2785375"/>
            <a:ext cx="27936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Changes Across Adulthood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40"/>
          <p:cNvSpPr txBox="1"/>
          <p:nvPr>
            <p:ph idx="6" type="subTitle"/>
          </p:nvPr>
        </p:nvSpPr>
        <p:spPr>
          <a:xfrm>
            <a:off x="3175200" y="2785375"/>
            <a:ext cx="27936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Within Pair Health Difference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65" name="Google Shape;365;p40"/>
          <p:cNvGrpSpPr/>
          <p:nvPr/>
        </p:nvGrpSpPr>
        <p:grpSpPr>
          <a:xfrm>
            <a:off x="4386224" y="1862734"/>
            <a:ext cx="371553" cy="548538"/>
            <a:chOff x="1993050" y="238125"/>
            <a:chExt cx="3614325" cy="5219200"/>
          </a:xfrm>
        </p:grpSpPr>
        <p:sp>
          <p:nvSpPr>
            <p:cNvPr id="366" name="Google Shape;366;p40"/>
            <p:cNvSpPr/>
            <p:nvPr/>
          </p:nvSpPr>
          <p:spPr>
            <a:xfrm>
              <a:off x="2219775" y="238125"/>
              <a:ext cx="3387600" cy="5219200"/>
            </a:xfrm>
            <a:custGeom>
              <a:rect b="b" l="l" r="r" t="t"/>
              <a:pathLst>
                <a:path extrusionOk="0" h="208768" w="135504">
                  <a:moveTo>
                    <a:pt x="65142" y="6393"/>
                  </a:moveTo>
                  <a:cubicBezTo>
                    <a:pt x="66251" y="6393"/>
                    <a:pt x="67165" y="7307"/>
                    <a:pt x="67165" y="8416"/>
                  </a:cubicBezTo>
                  <a:lnTo>
                    <a:pt x="67165" y="10145"/>
                  </a:lnTo>
                  <a:cubicBezTo>
                    <a:pt x="67165" y="11254"/>
                    <a:pt x="66251" y="12167"/>
                    <a:pt x="65142" y="12167"/>
                  </a:cubicBezTo>
                  <a:lnTo>
                    <a:pt x="41623" y="12167"/>
                  </a:lnTo>
                  <a:cubicBezTo>
                    <a:pt x="40514" y="12167"/>
                    <a:pt x="39601" y="11254"/>
                    <a:pt x="39601" y="10145"/>
                  </a:cubicBezTo>
                  <a:lnTo>
                    <a:pt x="39601" y="8416"/>
                  </a:lnTo>
                  <a:cubicBezTo>
                    <a:pt x="39601" y="7307"/>
                    <a:pt x="40514" y="6393"/>
                    <a:pt x="41623" y="6393"/>
                  </a:cubicBezTo>
                  <a:close/>
                  <a:moveTo>
                    <a:pt x="57542" y="18561"/>
                  </a:moveTo>
                  <a:lnTo>
                    <a:pt x="57542" y="22508"/>
                  </a:lnTo>
                  <a:lnTo>
                    <a:pt x="49224" y="22508"/>
                  </a:lnTo>
                  <a:lnTo>
                    <a:pt x="49224" y="18561"/>
                  </a:lnTo>
                  <a:close/>
                  <a:moveTo>
                    <a:pt x="72677" y="88171"/>
                  </a:moveTo>
                  <a:lnTo>
                    <a:pt x="72677" y="94402"/>
                  </a:lnTo>
                  <a:lnTo>
                    <a:pt x="34088" y="94402"/>
                  </a:lnTo>
                  <a:lnTo>
                    <a:pt x="34088" y="88171"/>
                  </a:lnTo>
                  <a:close/>
                  <a:moveTo>
                    <a:pt x="39992" y="100795"/>
                  </a:moveTo>
                  <a:lnTo>
                    <a:pt x="39992" y="106112"/>
                  </a:lnTo>
                  <a:lnTo>
                    <a:pt x="36665" y="106112"/>
                  </a:lnTo>
                  <a:lnTo>
                    <a:pt x="36665" y="100795"/>
                  </a:lnTo>
                  <a:close/>
                  <a:moveTo>
                    <a:pt x="69774" y="100795"/>
                  </a:moveTo>
                  <a:lnTo>
                    <a:pt x="69774" y="106112"/>
                  </a:lnTo>
                  <a:lnTo>
                    <a:pt x="57835" y="106112"/>
                  </a:lnTo>
                  <a:lnTo>
                    <a:pt x="57835" y="100795"/>
                  </a:lnTo>
                  <a:close/>
                  <a:moveTo>
                    <a:pt x="81615" y="126467"/>
                  </a:moveTo>
                  <a:lnTo>
                    <a:pt x="81615" y="136253"/>
                  </a:lnTo>
                  <a:lnTo>
                    <a:pt x="23878" y="136253"/>
                  </a:lnTo>
                  <a:lnTo>
                    <a:pt x="23878" y="126467"/>
                  </a:lnTo>
                  <a:close/>
                  <a:moveTo>
                    <a:pt x="80115" y="155629"/>
                  </a:moveTo>
                  <a:cubicBezTo>
                    <a:pt x="87389" y="155629"/>
                    <a:pt x="93326" y="161534"/>
                    <a:pt x="93326" y="168808"/>
                  </a:cubicBezTo>
                  <a:lnTo>
                    <a:pt x="93326" y="172787"/>
                  </a:lnTo>
                  <a:lnTo>
                    <a:pt x="83311" y="172787"/>
                  </a:lnTo>
                  <a:lnTo>
                    <a:pt x="83311" y="165415"/>
                  </a:lnTo>
                  <a:cubicBezTo>
                    <a:pt x="83311" y="163654"/>
                    <a:pt x="81876" y="162219"/>
                    <a:pt x="80115" y="162219"/>
                  </a:cubicBezTo>
                  <a:cubicBezTo>
                    <a:pt x="78353" y="162219"/>
                    <a:pt x="76918" y="163654"/>
                    <a:pt x="76918" y="165415"/>
                  </a:cubicBezTo>
                  <a:lnTo>
                    <a:pt x="76918" y="172787"/>
                  </a:lnTo>
                  <a:lnTo>
                    <a:pt x="66936" y="172787"/>
                  </a:lnTo>
                  <a:lnTo>
                    <a:pt x="66936" y="168808"/>
                  </a:lnTo>
                  <a:cubicBezTo>
                    <a:pt x="66936" y="161534"/>
                    <a:pt x="72840" y="155629"/>
                    <a:pt x="80115" y="155629"/>
                  </a:cubicBezTo>
                  <a:close/>
                  <a:moveTo>
                    <a:pt x="41623" y="0"/>
                  </a:moveTo>
                  <a:cubicBezTo>
                    <a:pt x="36991" y="0"/>
                    <a:pt x="33207" y="3784"/>
                    <a:pt x="33207" y="8416"/>
                  </a:cubicBezTo>
                  <a:lnTo>
                    <a:pt x="33207" y="10145"/>
                  </a:lnTo>
                  <a:cubicBezTo>
                    <a:pt x="33207" y="14777"/>
                    <a:pt x="36991" y="18561"/>
                    <a:pt x="41623" y="18561"/>
                  </a:cubicBezTo>
                  <a:lnTo>
                    <a:pt x="42830" y="18561"/>
                  </a:lnTo>
                  <a:lnTo>
                    <a:pt x="42830" y="22508"/>
                  </a:lnTo>
                  <a:lnTo>
                    <a:pt x="36404" y="22508"/>
                  </a:lnTo>
                  <a:cubicBezTo>
                    <a:pt x="34643" y="22508"/>
                    <a:pt x="33207" y="23943"/>
                    <a:pt x="33207" y="25704"/>
                  </a:cubicBezTo>
                  <a:lnTo>
                    <a:pt x="33207" y="81811"/>
                  </a:lnTo>
                  <a:lnTo>
                    <a:pt x="30891" y="81811"/>
                  </a:lnTo>
                  <a:cubicBezTo>
                    <a:pt x="29130" y="81811"/>
                    <a:pt x="27695" y="83213"/>
                    <a:pt x="27695" y="85007"/>
                  </a:cubicBezTo>
                  <a:lnTo>
                    <a:pt x="27695" y="97599"/>
                  </a:lnTo>
                  <a:cubicBezTo>
                    <a:pt x="27695" y="99132"/>
                    <a:pt x="28804" y="100437"/>
                    <a:pt x="30272" y="100730"/>
                  </a:cubicBezTo>
                  <a:lnTo>
                    <a:pt x="30272" y="109309"/>
                  </a:lnTo>
                  <a:cubicBezTo>
                    <a:pt x="30272" y="111071"/>
                    <a:pt x="31707" y="112506"/>
                    <a:pt x="33468" y="112506"/>
                  </a:cubicBezTo>
                  <a:lnTo>
                    <a:pt x="43189" y="112506"/>
                  </a:lnTo>
                  <a:cubicBezTo>
                    <a:pt x="44950" y="112506"/>
                    <a:pt x="46386" y="111071"/>
                    <a:pt x="46386" y="109309"/>
                  </a:cubicBezTo>
                  <a:lnTo>
                    <a:pt x="46386" y="100795"/>
                  </a:lnTo>
                  <a:lnTo>
                    <a:pt x="51442" y="100795"/>
                  </a:lnTo>
                  <a:lnTo>
                    <a:pt x="51442" y="109309"/>
                  </a:lnTo>
                  <a:cubicBezTo>
                    <a:pt x="51442" y="111071"/>
                    <a:pt x="52877" y="112506"/>
                    <a:pt x="54639" y="112506"/>
                  </a:cubicBezTo>
                  <a:lnTo>
                    <a:pt x="72971" y="112506"/>
                  </a:lnTo>
                  <a:cubicBezTo>
                    <a:pt x="74732" y="112506"/>
                    <a:pt x="76168" y="111071"/>
                    <a:pt x="76168" y="109309"/>
                  </a:cubicBezTo>
                  <a:lnTo>
                    <a:pt x="76168" y="100763"/>
                  </a:lnTo>
                  <a:cubicBezTo>
                    <a:pt x="77799" y="100632"/>
                    <a:pt x="79071" y="99262"/>
                    <a:pt x="79071" y="97599"/>
                  </a:cubicBezTo>
                  <a:lnTo>
                    <a:pt x="79071" y="85007"/>
                  </a:lnTo>
                  <a:cubicBezTo>
                    <a:pt x="79071" y="83213"/>
                    <a:pt x="77636" y="81811"/>
                    <a:pt x="75874" y="81811"/>
                  </a:cubicBezTo>
                  <a:lnTo>
                    <a:pt x="73558" y="81811"/>
                  </a:lnTo>
                  <a:lnTo>
                    <a:pt x="73558" y="77994"/>
                  </a:lnTo>
                  <a:cubicBezTo>
                    <a:pt x="87226" y="79592"/>
                    <a:pt x="97860" y="91238"/>
                    <a:pt x="97860" y="105330"/>
                  </a:cubicBezTo>
                  <a:cubicBezTo>
                    <a:pt x="97860" y="113582"/>
                    <a:pt x="94206" y="121248"/>
                    <a:pt x="88009" y="126402"/>
                  </a:cubicBezTo>
                  <a:lnTo>
                    <a:pt x="88009" y="123270"/>
                  </a:lnTo>
                  <a:cubicBezTo>
                    <a:pt x="88009" y="121509"/>
                    <a:pt x="86573" y="120074"/>
                    <a:pt x="84812" y="120074"/>
                  </a:cubicBezTo>
                  <a:lnTo>
                    <a:pt x="20681" y="120074"/>
                  </a:lnTo>
                  <a:cubicBezTo>
                    <a:pt x="18920" y="120074"/>
                    <a:pt x="17485" y="121509"/>
                    <a:pt x="17485" y="123270"/>
                  </a:cubicBezTo>
                  <a:lnTo>
                    <a:pt x="17485" y="136253"/>
                  </a:lnTo>
                  <a:lnTo>
                    <a:pt x="7307" y="136253"/>
                  </a:lnTo>
                  <a:cubicBezTo>
                    <a:pt x="5546" y="136253"/>
                    <a:pt x="4143" y="137656"/>
                    <a:pt x="4143" y="139450"/>
                  </a:cubicBezTo>
                  <a:lnTo>
                    <a:pt x="4143" y="152433"/>
                  </a:lnTo>
                  <a:cubicBezTo>
                    <a:pt x="4143" y="154194"/>
                    <a:pt x="5546" y="155629"/>
                    <a:pt x="7307" y="155629"/>
                  </a:cubicBezTo>
                  <a:lnTo>
                    <a:pt x="40873" y="155629"/>
                  </a:lnTo>
                  <a:cubicBezTo>
                    <a:pt x="42667" y="155629"/>
                    <a:pt x="44070" y="154194"/>
                    <a:pt x="44070" y="152433"/>
                  </a:cubicBezTo>
                  <a:cubicBezTo>
                    <a:pt x="44070" y="150671"/>
                    <a:pt x="42667" y="149236"/>
                    <a:pt x="40873" y="149236"/>
                  </a:cubicBezTo>
                  <a:lnTo>
                    <a:pt x="10504" y="149236"/>
                  </a:lnTo>
                  <a:lnTo>
                    <a:pt x="10504" y="142647"/>
                  </a:lnTo>
                  <a:lnTo>
                    <a:pt x="81615" y="142647"/>
                  </a:lnTo>
                  <a:lnTo>
                    <a:pt x="81615" y="149236"/>
                  </a:lnTo>
                  <a:lnTo>
                    <a:pt x="54019" y="149236"/>
                  </a:lnTo>
                  <a:cubicBezTo>
                    <a:pt x="52257" y="149236"/>
                    <a:pt x="50855" y="150671"/>
                    <a:pt x="50855" y="152433"/>
                  </a:cubicBezTo>
                  <a:cubicBezTo>
                    <a:pt x="50855" y="154194"/>
                    <a:pt x="52257" y="155629"/>
                    <a:pt x="54019" y="155629"/>
                  </a:cubicBezTo>
                  <a:lnTo>
                    <a:pt x="65664" y="155629"/>
                  </a:lnTo>
                  <a:cubicBezTo>
                    <a:pt x="62467" y="159120"/>
                    <a:pt x="60543" y="163752"/>
                    <a:pt x="60543" y="168808"/>
                  </a:cubicBezTo>
                  <a:lnTo>
                    <a:pt x="60543" y="172787"/>
                  </a:lnTo>
                  <a:lnTo>
                    <a:pt x="52877" y="172787"/>
                  </a:lnTo>
                  <a:cubicBezTo>
                    <a:pt x="51116" y="172787"/>
                    <a:pt x="49680" y="174223"/>
                    <a:pt x="49680" y="175984"/>
                  </a:cubicBezTo>
                  <a:cubicBezTo>
                    <a:pt x="49680" y="177746"/>
                    <a:pt x="51116" y="179181"/>
                    <a:pt x="52877" y="179181"/>
                  </a:cubicBezTo>
                  <a:lnTo>
                    <a:pt x="104155" y="179181"/>
                  </a:lnTo>
                  <a:cubicBezTo>
                    <a:pt x="117301" y="179181"/>
                    <a:pt x="128131" y="189424"/>
                    <a:pt x="129044" y="202374"/>
                  </a:cubicBezTo>
                  <a:lnTo>
                    <a:pt x="6459" y="202374"/>
                  </a:lnTo>
                  <a:cubicBezTo>
                    <a:pt x="7372" y="189424"/>
                    <a:pt x="18202" y="179181"/>
                    <a:pt x="31381" y="179181"/>
                  </a:cubicBezTo>
                  <a:lnTo>
                    <a:pt x="39275" y="179181"/>
                  </a:lnTo>
                  <a:cubicBezTo>
                    <a:pt x="41036" y="179181"/>
                    <a:pt x="42439" y="177746"/>
                    <a:pt x="42439" y="175984"/>
                  </a:cubicBezTo>
                  <a:cubicBezTo>
                    <a:pt x="42439" y="174223"/>
                    <a:pt x="41036" y="172787"/>
                    <a:pt x="39275" y="172787"/>
                  </a:cubicBezTo>
                  <a:lnTo>
                    <a:pt x="31381" y="172787"/>
                  </a:lnTo>
                  <a:cubicBezTo>
                    <a:pt x="14059" y="172787"/>
                    <a:pt x="0" y="186879"/>
                    <a:pt x="0" y="204168"/>
                  </a:cubicBezTo>
                  <a:lnTo>
                    <a:pt x="0" y="205570"/>
                  </a:lnTo>
                  <a:cubicBezTo>
                    <a:pt x="0" y="207332"/>
                    <a:pt x="1436" y="208767"/>
                    <a:pt x="3197" y="208767"/>
                  </a:cubicBezTo>
                  <a:lnTo>
                    <a:pt x="132306" y="208767"/>
                  </a:lnTo>
                  <a:cubicBezTo>
                    <a:pt x="134068" y="208767"/>
                    <a:pt x="135503" y="207332"/>
                    <a:pt x="135503" y="205570"/>
                  </a:cubicBezTo>
                  <a:lnTo>
                    <a:pt x="135503" y="204168"/>
                  </a:lnTo>
                  <a:cubicBezTo>
                    <a:pt x="135503" y="186879"/>
                    <a:pt x="121444" y="172787"/>
                    <a:pt x="104155" y="172787"/>
                  </a:cubicBezTo>
                  <a:lnTo>
                    <a:pt x="99687" y="172787"/>
                  </a:lnTo>
                  <a:lnTo>
                    <a:pt x="99687" y="168808"/>
                  </a:lnTo>
                  <a:cubicBezTo>
                    <a:pt x="99687" y="162349"/>
                    <a:pt x="96555" y="156608"/>
                    <a:pt x="91695" y="153020"/>
                  </a:cubicBezTo>
                  <a:cubicBezTo>
                    <a:pt x="99719" y="149399"/>
                    <a:pt x="106863" y="143723"/>
                    <a:pt x="112213" y="136645"/>
                  </a:cubicBezTo>
                  <a:cubicBezTo>
                    <a:pt x="119030" y="127544"/>
                    <a:pt x="122651" y="116714"/>
                    <a:pt x="122651" y="105330"/>
                  </a:cubicBezTo>
                  <a:cubicBezTo>
                    <a:pt x="122651" y="91466"/>
                    <a:pt x="117236" y="78386"/>
                    <a:pt x="107450" y="68502"/>
                  </a:cubicBezTo>
                  <a:cubicBezTo>
                    <a:pt x="106830" y="67882"/>
                    <a:pt x="106015" y="67572"/>
                    <a:pt x="105195" y="67572"/>
                  </a:cubicBezTo>
                  <a:cubicBezTo>
                    <a:pt x="104376" y="67572"/>
                    <a:pt x="103552" y="67882"/>
                    <a:pt x="102916" y="68502"/>
                  </a:cubicBezTo>
                  <a:cubicBezTo>
                    <a:pt x="101676" y="69741"/>
                    <a:pt x="101676" y="71764"/>
                    <a:pt x="102916" y="73003"/>
                  </a:cubicBezTo>
                  <a:cubicBezTo>
                    <a:pt x="111495" y="81680"/>
                    <a:pt x="116257" y="93162"/>
                    <a:pt x="116257" y="105330"/>
                  </a:cubicBezTo>
                  <a:cubicBezTo>
                    <a:pt x="116257" y="123792"/>
                    <a:pt x="104841" y="140592"/>
                    <a:pt x="88009" y="147670"/>
                  </a:cubicBezTo>
                  <a:lnTo>
                    <a:pt x="88009" y="139450"/>
                  </a:lnTo>
                  <a:lnTo>
                    <a:pt x="88009" y="134263"/>
                  </a:lnTo>
                  <a:cubicBezTo>
                    <a:pt x="98088" y="128098"/>
                    <a:pt x="104253" y="117203"/>
                    <a:pt x="104253" y="105330"/>
                  </a:cubicBezTo>
                  <a:cubicBezTo>
                    <a:pt x="104253" y="87715"/>
                    <a:pt x="90749" y="73199"/>
                    <a:pt x="73558" y="71568"/>
                  </a:cubicBezTo>
                  <a:lnTo>
                    <a:pt x="73558" y="59564"/>
                  </a:lnTo>
                  <a:cubicBezTo>
                    <a:pt x="80506" y="60053"/>
                    <a:pt x="87291" y="62108"/>
                    <a:pt x="93293" y="65599"/>
                  </a:cubicBezTo>
                  <a:cubicBezTo>
                    <a:pt x="93800" y="65890"/>
                    <a:pt x="94353" y="66027"/>
                    <a:pt x="94898" y="66027"/>
                  </a:cubicBezTo>
                  <a:cubicBezTo>
                    <a:pt x="96002" y="66027"/>
                    <a:pt x="97074" y="65462"/>
                    <a:pt x="97664" y="64457"/>
                  </a:cubicBezTo>
                  <a:cubicBezTo>
                    <a:pt x="98545" y="62924"/>
                    <a:pt x="98023" y="60967"/>
                    <a:pt x="96522" y="60086"/>
                  </a:cubicBezTo>
                  <a:cubicBezTo>
                    <a:pt x="89509" y="56008"/>
                    <a:pt x="81615" y="53660"/>
                    <a:pt x="73558" y="53170"/>
                  </a:cubicBezTo>
                  <a:lnTo>
                    <a:pt x="73558" y="44754"/>
                  </a:lnTo>
                  <a:cubicBezTo>
                    <a:pt x="73558" y="42993"/>
                    <a:pt x="72123" y="41558"/>
                    <a:pt x="70361" y="41558"/>
                  </a:cubicBezTo>
                  <a:cubicBezTo>
                    <a:pt x="68567" y="41558"/>
                    <a:pt x="67165" y="42993"/>
                    <a:pt x="67165" y="44754"/>
                  </a:cubicBezTo>
                  <a:lnTo>
                    <a:pt x="67165" y="81811"/>
                  </a:lnTo>
                  <a:lnTo>
                    <a:pt x="39601" y="81811"/>
                  </a:lnTo>
                  <a:lnTo>
                    <a:pt x="39601" y="72449"/>
                  </a:lnTo>
                  <a:lnTo>
                    <a:pt x="44820" y="72449"/>
                  </a:lnTo>
                  <a:cubicBezTo>
                    <a:pt x="46581" y="72449"/>
                    <a:pt x="48017" y="71013"/>
                    <a:pt x="48017" y="69252"/>
                  </a:cubicBezTo>
                  <a:cubicBezTo>
                    <a:pt x="48017" y="67491"/>
                    <a:pt x="46581" y="66055"/>
                    <a:pt x="44820" y="66055"/>
                  </a:cubicBezTo>
                  <a:lnTo>
                    <a:pt x="39601" y="66055"/>
                  </a:lnTo>
                  <a:lnTo>
                    <a:pt x="39601" y="62467"/>
                  </a:lnTo>
                  <a:lnTo>
                    <a:pt x="44820" y="62467"/>
                  </a:lnTo>
                  <a:cubicBezTo>
                    <a:pt x="46581" y="62467"/>
                    <a:pt x="48017" y="61032"/>
                    <a:pt x="48017" y="59270"/>
                  </a:cubicBezTo>
                  <a:cubicBezTo>
                    <a:pt x="48017" y="57509"/>
                    <a:pt x="46581" y="56074"/>
                    <a:pt x="44820" y="56074"/>
                  </a:cubicBezTo>
                  <a:lnTo>
                    <a:pt x="39601" y="56074"/>
                  </a:lnTo>
                  <a:lnTo>
                    <a:pt x="39601" y="49354"/>
                  </a:lnTo>
                  <a:lnTo>
                    <a:pt x="57574" y="49354"/>
                  </a:lnTo>
                  <a:cubicBezTo>
                    <a:pt x="59336" y="49354"/>
                    <a:pt x="60771" y="47919"/>
                    <a:pt x="60771" y="46157"/>
                  </a:cubicBezTo>
                  <a:cubicBezTo>
                    <a:pt x="60771" y="44396"/>
                    <a:pt x="59336" y="42960"/>
                    <a:pt x="57574" y="42960"/>
                  </a:cubicBezTo>
                  <a:lnTo>
                    <a:pt x="39601" y="42960"/>
                  </a:lnTo>
                  <a:lnTo>
                    <a:pt x="39601" y="28901"/>
                  </a:lnTo>
                  <a:lnTo>
                    <a:pt x="67165" y="28901"/>
                  </a:lnTo>
                  <a:lnTo>
                    <a:pt x="67165" y="33501"/>
                  </a:lnTo>
                  <a:cubicBezTo>
                    <a:pt x="67165" y="35262"/>
                    <a:pt x="68567" y="36697"/>
                    <a:pt x="70361" y="36697"/>
                  </a:cubicBezTo>
                  <a:cubicBezTo>
                    <a:pt x="72123" y="36697"/>
                    <a:pt x="73558" y="35262"/>
                    <a:pt x="73558" y="33501"/>
                  </a:cubicBezTo>
                  <a:lnTo>
                    <a:pt x="73558" y="25704"/>
                  </a:lnTo>
                  <a:cubicBezTo>
                    <a:pt x="73558" y="23910"/>
                    <a:pt x="72123" y="22508"/>
                    <a:pt x="70361" y="22508"/>
                  </a:cubicBezTo>
                  <a:lnTo>
                    <a:pt x="63935" y="22508"/>
                  </a:lnTo>
                  <a:lnTo>
                    <a:pt x="63935" y="18561"/>
                  </a:lnTo>
                  <a:lnTo>
                    <a:pt x="65142" y="18561"/>
                  </a:lnTo>
                  <a:cubicBezTo>
                    <a:pt x="69774" y="18561"/>
                    <a:pt x="73558" y="14777"/>
                    <a:pt x="73558" y="10145"/>
                  </a:cubicBezTo>
                  <a:lnTo>
                    <a:pt x="73558" y="8416"/>
                  </a:lnTo>
                  <a:cubicBezTo>
                    <a:pt x="73558" y="3784"/>
                    <a:pt x="69774" y="0"/>
                    <a:pt x="65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1993050" y="2329850"/>
              <a:ext cx="613300" cy="613300"/>
            </a:xfrm>
            <a:custGeom>
              <a:rect b="b" l="l" r="r" t="t"/>
              <a:pathLst>
                <a:path extrusionOk="0" h="24532" w="24532">
                  <a:moveTo>
                    <a:pt x="12266" y="1"/>
                  </a:moveTo>
                  <a:cubicBezTo>
                    <a:pt x="10505" y="1"/>
                    <a:pt x="9069" y="1436"/>
                    <a:pt x="9069" y="3198"/>
                  </a:cubicBezTo>
                  <a:lnTo>
                    <a:pt x="9069" y="9069"/>
                  </a:lnTo>
                  <a:lnTo>
                    <a:pt x="3198" y="9069"/>
                  </a:lnTo>
                  <a:cubicBezTo>
                    <a:pt x="1436" y="9069"/>
                    <a:pt x="1" y="10505"/>
                    <a:pt x="1" y="12266"/>
                  </a:cubicBezTo>
                  <a:cubicBezTo>
                    <a:pt x="1" y="14027"/>
                    <a:pt x="1436" y="15463"/>
                    <a:pt x="3198" y="15463"/>
                  </a:cubicBezTo>
                  <a:lnTo>
                    <a:pt x="9069" y="15463"/>
                  </a:lnTo>
                  <a:lnTo>
                    <a:pt x="9069" y="21334"/>
                  </a:lnTo>
                  <a:cubicBezTo>
                    <a:pt x="9069" y="23096"/>
                    <a:pt x="10505" y="24531"/>
                    <a:pt x="12266" y="24531"/>
                  </a:cubicBezTo>
                  <a:cubicBezTo>
                    <a:pt x="14027" y="24531"/>
                    <a:pt x="15463" y="23096"/>
                    <a:pt x="15463" y="21334"/>
                  </a:cubicBezTo>
                  <a:lnTo>
                    <a:pt x="15463" y="15463"/>
                  </a:lnTo>
                  <a:lnTo>
                    <a:pt x="21334" y="15463"/>
                  </a:lnTo>
                  <a:cubicBezTo>
                    <a:pt x="23096" y="15463"/>
                    <a:pt x="24531" y="14027"/>
                    <a:pt x="24531" y="12266"/>
                  </a:cubicBezTo>
                  <a:cubicBezTo>
                    <a:pt x="24531" y="10505"/>
                    <a:pt x="23096" y="9069"/>
                    <a:pt x="21334" y="9069"/>
                  </a:cubicBezTo>
                  <a:lnTo>
                    <a:pt x="15463" y="9069"/>
                  </a:lnTo>
                  <a:lnTo>
                    <a:pt x="15463" y="3198"/>
                  </a:lnTo>
                  <a:cubicBezTo>
                    <a:pt x="15463" y="1436"/>
                    <a:pt x="14027" y="1"/>
                    <a:pt x="12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4482775" y="822825"/>
              <a:ext cx="614100" cy="614100"/>
            </a:xfrm>
            <a:custGeom>
              <a:rect b="b" l="l" r="r" t="t"/>
              <a:pathLst>
                <a:path extrusionOk="0" h="24564" w="24564">
                  <a:moveTo>
                    <a:pt x="12265" y="0"/>
                  </a:moveTo>
                  <a:cubicBezTo>
                    <a:pt x="10504" y="0"/>
                    <a:pt x="9069" y="1436"/>
                    <a:pt x="9069" y="3197"/>
                  </a:cubicBezTo>
                  <a:lnTo>
                    <a:pt x="9069" y="9101"/>
                  </a:lnTo>
                  <a:lnTo>
                    <a:pt x="3197" y="9101"/>
                  </a:lnTo>
                  <a:cubicBezTo>
                    <a:pt x="1436" y="9101"/>
                    <a:pt x="0" y="10504"/>
                    <a:pt x="0" y="12266"/>
                  </a:cubicBezTo>
                  <a:cubicBezTo>
                    <a:pt x="0" y="14060"/>
                    <a:pt x="1436" y="15462"/>
                    <a:pt x="3197" y="15462"/>
                  </a:cubicBezTo>
                  <a:lnTo>
                    <a:pt x="9069" y="15462"/>
                  </a:lnTo>
                  <a:lnTo>
                    <a:pt x="9069" y="21366"/>
                  </a:lnTo>
                  <a:cubicBezTo>
                    <a:pt x="9069" y="23128"/>
                    <a:pt x="10504" y="24563"/>
                    <a:pt x="12265" y="24563"/>
                  </a:cubicBezTo>
                  <a:cubicBezTo>
                    <a:pt x="14027" y="24563"/>
                    <a:pt x="15462" y="23128"/>
                    <a:pt x="15462" y="21366"/>
                  </a:cubicBezTo>
                  <a:lnTo>
                    <a:pt x="15462" y="15462"/>
                  </a:lnTo>
                  <a:lnTo>
                    <a:pt x="21366" y="15462"/>
                  </a:lnTo>
                  <a:cubicBezTo>
                    <a:pt x="23128" y="15462"/>
                    <a:pt x="24563" y="14060"/>
                    <a:pt x="24563" y="12266"/>
                  </a:cubicBezTo>
                  <a:cubicBezTo>
                    <a:pt x="24563" y="10504"/>
                    <a:pt x="23128" y="9101"/>
                    <a:pt x="21366" y="9101"/>
                  </a:cubicBezTo>
                  <a:lnTo>
                    <a:pt x="15462" y="9101"/>
                  </a:lnTo>
                  <a:lnTo>
                    <a:pt x="15462" y="3197"/>
                  </a:lnTo>
                  <a:cubicBezTo>
                    <a:pt x="15462" y="1436"/>
                    <a:pt x="14027" y="0"/>
                    <a:pt x="12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40"/>
          <p:cNvSpPr txBox="1"/>
          <p:nvPr/>
        </p:nvSpPr>
        <p:spPr>
          <a:xfrm>
            <a:off x="125800" y="3399500"/>
            <a:ext cx="27936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what extent do biological and environmental factors each contribute to variation in self rated health?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3175200" y="3399500"/>
            <a:ext cx="27936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genetically similar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individuals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diverge in health, are those differences better explained by biological factors or by environmental exposures?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6072725" y="3399500"/>
            <a:ext cx="2793600" cy="1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the relative influence of biological vs. environmental factors shift across the lifespan, particularly as individuals age?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2" name="Google Shape;372;p40"/>
          <p:cNvGrpSpPr/>
          <p:nvPr/>
        </p:nvGrpSpPr>
        <p:grpSpPr>
          <a:xfrm>
            <a:off x="7192445" y="1859942"/>
            <a:ext cx="554148" cy="554114"/>
            <a:chOff x="1756921" y="1509739"/>
            <a:chExt cx="345997" cy="345997"/>
          </a:xfrm>
        </p:grpSpPr>
        <p:sp>
          <p:nvSpPr>
            <p:cNvPr id="373" name="Google Shape;373;p40"/>
            <p:cNvSpPr/>
            <p:nvPr/>
          </p:nvSpPr>
          <p:spPr>
            <a:xfrm>
              <a:off x="1756921" y="1509739"/>
              <a:ext cx="345997" cy="345997"/>
            </a:xfrm>
            <a:custGeom>
              <a:rect b="b" l="l" r="r" t="t"/>
              <a:pathLst>
                <a:path extrusionOk="0" h="10871" w="10871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1781937" y="1535488"/>
              <a:ext cx="295614" cy="295614"/>
            </a:xfrm>
            <a:custGeom>
              <a:rect b="b" l="l" r="r" t="t"/>
              <a:pathLst>
                <a:path extrusionOk="0" h="9288" w="9288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1806954" y="1677980"/>
              <a:ext cx="17441" cy="10630"/>
            </a:xfrm>
            <a:custGeom>
              <a:rect b="b" l="l" r="r" t="t"/>
              <a:pathLst>
                <a:path extrusionOk="0" h="334" w="548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1924429" y="1560122"/>
              <a:ext cx="128106" cy="128488"/>
            </a:xfrm>
            <a:custGeom>
              <a:rect b="b" l="l" r="r" t="t"/>
              <a:pathLst>
                <a:path extrusionOk="0" h="4037" w="4025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1924811" y="1788644"/>
              <a:ext cx="10630" cy="17823"/>
            </a:xfrm>
            <a:custGeom>
              <a:rect b="b" l="l" r="r" t="t"/>
              <a:pathLst>
                <a:path extrusionOk="0" h="560" w="334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1841423" y="1594719"/>
              <a:ext cx="16328" cy="15086"/>
            </a:xfrm>
            <a:custGeom>
              <a:rect b="b" l="l" r="r" t="t"/>
              <a:pathLst>
                <a:path extrusionOk="0" h="474" w="513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2002470" y="1756243"/>
              <a:ext cx="16709" cy="15755"/>
            </a:xfrm>
            <a:custGeom>
              <a:rect b="b" l="l" r="r" t="t"/>
              <a:pathLst>
                <a:path extrusionOk="0" h="495" w="525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2002470" y="1594719"/>
              <a:ext cx="16328" cy="15086"/>
            </a:xfrm>
            <a:custGeom>
              <a:rect b="b" l="l" r="r" t="t"/>
              <a:pathLst>
                <a:path extrusionOk="0" h="474" w="513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1841041" y="1756530"/>
              <a:ext cx="16709" cy="15468"/>
            </a:xfrm>
            <a:custGeom>
              <a:rect b="b" l="l" r="r" t="t"/>
              <a:pathLst>
                <a:path extrusionOk="0" h="486" w="525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1816025" y="1632084"/>
              <a:ext cx="17855" cy="13336"/>
            </a:xfrm>
            <a:custGeom>
              <a:rect b="b" l="l" r="r" t="t"/>
              <a:pathLst>
                <a:path extrusionOk="0" h="419" w="561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2026341" y="1721297"/>
              <a:ext cx="17855" cy="13177"/>
            </a:xfrm>
            <a:custGeom>
              <a:rect b="b" l="l" r="r" t="t"/>
              <a:pathLst>
                <a:path extrusionOk="0" h="414" w="561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42"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1967619" y="1569702"/>
              <a:ext cx="14036" cy="16996"/>
            </a:xfrm>
            <a:custGeom>
              <a:rect b="b" l="l" r="r" t="t"/>
              <a:pathLst>
                <a:path extrusionOk="0" h="534" w="441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1877802" y="1780019"/>
              <a:ext cx="14450" cy="16996"/>
            </a:xfrm>
            <a:custGeom>
              <a:rect b="b" l="l" r="r" t="t"/>
              <a:pathLst>
                <a:path extrusionOk="0" h="534" w="454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1879711" y="1568652"/>
              <a:ext cx="14418" cy="16900"/>
            </a:xfrm>
            <a:custGeom>
              <a:rect b="b" l="l" r="r" t="t"/>
              <a:pathLst>
                <a:path extrusionOk="0" h="531" w="453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1965709" y="1780846"/>
              <a:ext cx="14068" cy="16900"/>
            </a:xfrm>
            <a:custGeom>
              <a:rect b="b" l="l" r="r" t="t"/>
              <a:pathLst>
                <a:path extrusionOk="0" h="531" w="442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2026723" y="1633644"/>
              <a:ext cx="17855" cy="13304"/>
            </a:xfrm>
            <a:custGeom>
              <a:rect b="b" l="l" r="r" t="t"/>
              <a:pathLst>
                <a:path extrusionOk="0" h="418" w="561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1814911" y="1719419"/>
              <a:ext cx="18205" cy="13177"/>
            </a:xfrm>
            <a:custGeom>
              <a:rect b="b" l="l" r="r" t="t"/>
              <a:pathLst>
                <a:path extrusionOk="0" h="414" w="572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46425" lIns="146425" spcFirstLastPara="1" rIns="146425" wrap="square" tIns="146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40"/>
          <p:cNvSpPr/>
          <p:nvPr/>
        </p:nvSpPr>
        <p:spPr>
          <a:xfrm>
            <a:off x="1245517" y="1862724"/>
            <a:ext cx="554147" cy="548547"/>
          </a:xfrm>
          <a:custGeom>
            <a:rect b="b" l="l" r="r" t="t"/>
            <a:pathLst>
              <a:path extrusionOk="0" h="11216" w="10895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837250" y="527825"/>
            <a:ext cx="40260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41"/>
          <p:cNvSpPr/>
          <p:nvPr/>
        </p:nvSpPr>
        <p:spPr>
          <a:xfrm>
            <a:off x="936250" y="1282675"/>
            <a:ext cx="3368100" cy="628800"/>
          </a:xfrm>
          <a:prstGeom prst="rect">
            <a:avLst/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Unsupervised Learning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41"/>
          <p:cNvSpPr/>
          <p:nvPr/>
        </p:nvSpPr>
        <p:spPr>
          <a:xfrm>
            <a:off x="936300" y="2290625"/>
            <a:ext cx="3368100" cy="628800"/>
          </a:xfrm>
          <a:prstGeom prst="rect">
            <a:avLst/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Within Pair Supervised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41"/>
          <p:cNvSpPr/>
          <p:nvPr/>
        </p:nvSpPr>
        <p:spPr>
          <a:xfrm>
            <a:off x="936425" y="3298575"/>
            <a:ext cx="3368100" cy="628800"/>
          </a:xfrm>
          <a:prstGeom prst="rect">
            <a:avLst/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Population Level Supervised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936425" y="4306525"/>
            <a:ext cx="3368100" cy="628800"/>
          </a:xfrm>
          <a:prstGeom prst="rect">
            <a:avLst/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Longitudinal Modeling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5838850" y="1235125"/>
            <a:ext cx="2841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Principal Component Analysis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 Clustering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5838900" y="2371350"/>
            <a:ext cx="284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 Machine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5838825" y="3234388"/>
            <a:ext cx="2841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Regression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Boosted Decision Trees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5838900" y="4420525"/>
            <a:ext cx="2841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Longitudinal Mixed Effects Model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4" name="Google Shape;404;p41"/>
          <p:cNvPicPr preferRelativeResize="0"/>
          <p:nvPr/>
        </p:nvPicPr>
        <p:blipFill rotWithShape="1">
          <a:blip r:embed="rId3">
            <a:alphaModFix/>
          </a:blip>
          <a:srcRect b="30239" l="7039" r="11480" t="30235"/>
          <a:stretch/>
        </p:blipFill>
        <p:spPr>
          <a:xfrm>
            <a:off x="4499500" y="1356438"/>
            <a:ext cx="1144200" cy="5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3">
            <a:alphaModFix/>
          </a:blip>
          <a:srcRect b="30239" l="7039" r="11480" t="30235"/>
          <a:stretch/>
        </p:blipFill>
        <p:spPr>
          <a:xfrm>
            <a:off x="4499575" y="3335450"/>
            <a:ext cx="1144200" cy="55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 rotWithShape="1">
          <a:blip r:embed="rId4">
            <a:alphaModFix/>
          </a:blip>
          <a:srcRect b="43261" l="7590" r="9449" t="43519"/>
          <a:stretch/>
        </p:blipFill>
        <p:spPr>
          <a:xfrm>
            <a:off x="4499550" y="2532300"/>
            <a:ext cx="1144200" cy="18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 rotWithShape="1">
          <a:blip r:embed="rId4">
            <a:alphaModFix/>
          </a:blip>
          <a:srcRect b="43261" l="7590" r="9449" t="43519"/>
          <a:stretch/>
        </p:blipFill>
        <p:spPr>
          <a:xfrm>
            <a:off x="4499625" y="4511300"/>
            <a:ext cx="1144200" cy="18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42"/>
          <p:cNvGrpSpPr/>
          <p:nvPr/>
        </p:nvGrpSpPr>
        <p:grpSpPr>
          <a:xfrm>
            <a:off x="0" y="0"/>
            <a:ext cx="5398382" cy="4131000"/>
            <a:chOff x="0" y="0"/>
            <a:chExt cx="5311800" cy="4131000"/>
          </a:xfrm>
        </p:grpSpPr>
        <p:sp>
          <p:nvSpPr>
            <p:cNvPr id="413" name="Google Shape;413;p42"/>
            <p:cNvSpPr/>
            <p:nvPr/>
          </p:nvSpPr>
          <p:spPr>
            <a:xfrm>
              <a:off x="0" y="115400"/>
              <a:ext cx="5311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latin typeface="Times New Roman"/>
                  <a:ea typeface="Times New Roman"/>
                  <a:cs typeface="Times New Roman"/>
                  <a:sym typeface="Times New Roman"/>
                </a:rPr>
                <a:t>Unsupervised Learning </a:t>
              </a:r>
              <a:endParaRPr b="1" sz="30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14" name="Google Shape;414;p42"/>
            <p:cNvCxnSpPr/>
            <p:nvPr/>
          </p:nvCxnSpPr>
          <p:spPr>
            <a:xfrm rot="10800000">
              <a:off x="71125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5" name="Google Shape;415;p42"/>
          <p:cNvSpPr txBox="1"/>
          <p:nvPr/>
        </p:nvSpPr>
        <p:spPr>
          <a:xfrm>
            <a:off x="723975" y="1148900"/>
            <a:ext cx="75624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Examine how biological vs. environmental features are structured in the population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analytical components: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reduces dimensionality and reveals major axes of variation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identifies natural grouping patterns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Twin pair overlays visualize within pair similarity and divergence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Interpretation focuses on structure, not prediction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determine which variable set differentiates individuals more strongly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2305650" y="2573225"/>
            <a:ext cx="291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417" name="Google Shape;417;p42"/>
          <p:cNvSpPr/>
          <p:nvPr/>
        </p:nvSpPr>
        <p:spPr>
          <a:xfrm>
            <a:off x="2749200" y="2993200"/>
            <a:ext cx="291300" cy="1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 b="36125" l="4440" r="67488" t="35892"/>
          <a:stretch/>
        </p:blipFill>
        <p:spPr>
          <a:xfrm>
            <a:off x="7243926" y="114350"/>
            <a:ext cx="919649" cy="9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/>
          <p:nvPr/>
        </p:nvSpPr>
        <p:spPr>
          <a:xfrm>
            <a:off x="0" y="149525"/>
            <a:ext cx="8278500" cy="711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Biological Principal Component Analysis 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550" y="1129975"/>
            <a:ext cx="4461449" cy="3763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5" name="Google Shape;425;p43"/>
          <p:cNvSpPr txBox="1"/>
          <p:nvPr/>
        </p:nvSpPr>
        <p:spPr>
          <a:xfrm>
            <a:off x="188850" y="1020375"/>
            <a:ext cx="3950700" cy="3872700"/>
          </a:xfrm>
          <a:prstGeom prst="rect">
            <a:avLst/>
          </a:prstGeom>
          <a:noFill/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PC1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reflects chronic disease burden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PC2 reflects depressive and respiratory problems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Twin points are tightly clustered </a:t>
            </a:r>
            <a:r>
              <a:rPr lang="en" sz="1800">
                <a:solidFill>
                  <a:srgbClr val="DDDDD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 </a:t>
            </a:r>
            <a:r>
              <a:rPr lang="en" sz="1800">
                <a:solidFill>
                  <a:srgbClr val="DDDDD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>
                <a:solidFill>
                  <a:srgbClr val="DDDDD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1800">
              <a:solidFill>
                <a:srgbClr val="DDDDD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high biological similarity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within pair variation across adulthood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Suggest biology forms a shared baseline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43"/>
          <p:cNvSpPr/>
          <p:nvPr/>
        </p:nvSpPr>
        <p:spPr>
          <a:xfrm>
            <a:off x="771225" y="2848650"/>
            <a:ext cx="440700" cy="1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DDD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cxnSp>
        <p:nvCxnSpPr>
          <p:cNvPr id="427" name="Google Shape;427;p43"/>
          <p:cNvCxnSpPr/>
          <p:nvPr/>
        </p:nvCxnSpPr>
        <p:spPr>
          <a:xfrm rot="10800000">
            <a:off x="25" y="860575"/>
            <a:ext cx="6861900" cy="1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